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47.xml" ContentType="application/vnd.openxmlformats-officedocument.presentationml.slid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4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1.xml" ContentType="application/vnd.openxmlformats-officedocument.presentationml.slide+xml"/>
  <Override PartName="/ppt/slides/slide51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44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32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6.xml" ContentType="application/vnd.openxmlformats-officedocument.presentationml.slide+xml"/>
  <Override PartName="/ppt/slides/slide23.xml" ContentType="application/vnd.openxmlformats-officedocument.presentationml.slide+xml"/>
  <Override PartName="/ppt/slides/slide20.xml" ContentType="application/vnd.openxmlformats-officedocument.presentationml.slide+xml"/>
  <Override PartName="/ppt/slides/slide48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0.xml" ContentType="application/vnd.openxmlformats-officedocument.presentationml.slide+xml"/>
  <Override PartName="/ppt/slides/slide42.xml" ContentType="application/vnd.openxmlformats-officedocument.presentationml.slide+xml"/>
  <Override PartName="/ppt/slides/slide2.xml" ContentType="application/vnd.openxmlformats-officedocument.presentationml.slide+xml"/>
  <Override PartName="/ppt/slides/slide34.xml" ContentType="application/vnd.openxmlformats-officedocument.presentationml.slide+xml"/>
  <Override PartName="/ppt/slides/slide2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31.xml" ContentType="application/vnd.openxmlformats-officedocument.presentationml.slid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viewProps.xml" ContentType="application/vnd.openxmlformats-officedocument.presentationml.viewProps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p15="http://schemas.microsoft.com/office/powerpoint/2012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firstSlideNum="1" mc:Ignorable="p15">
  <p:sldMasterIdLst>
    <p:sldMasterId id="2147483648" r:id="rId0"/>
  </p:sldMasterIdLst>
  <p:notesMasterIdLst>
    <p:notesMasterId r:id="rId53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9144000" cy="6858000" type="screen4x3"/>
  <p:notesSz cx="6858000" cy="9144000"/>
  <p:defaultTextStyle>
    <a:defPPr>
      <a:defRPr lang="en-US"/>
    </a:defPPr>
    <a:lvl1pPr algn="l" rtl="false" eaLnBrk="false" fontAlgn="base" hangingPunct="false">
      <a:spcBef>
        <a:spcPct val="1"/>
      </a:spcBef>
      <a:spcAft>
        <a:spcPct val="1"/>
      </a:spcAft>
      <a:defRPr sz="2000" b="true" kern="1200">
        <a:solidFill>
          <a:schemeClr val="tx1"/>
        </a:solidFill>
        <a:latin typeface="Comic Sans MS" charset="0"/>
        <a:ea typeface="宋体" charset="-122"/>
        <a:cs typeface="+mn-cs"/>
      </a:defRPr>
    </a:lvl1pPr>
    <a:lvl2pPr marL="457200" algn="l" rtl="false" eaLnBrk="false" fontAlgn="base" hangingPunct="false">
      <a:spcBef>
        <a:spcPct val="1"/>
      </a:spcBef>
      <a:spcAft>
        <a:spcPct val="1"/>
      </a:spcAft>
      <a:defRPr sz="2000" b="true" kern="1200">
        <a:solidFill>
          <a:schemeClr val="tx1"/>
        </a:solidFill>
        <a:latin typeface="Comic Sans MS" charset="0"/>
        <a:ea typeface="宋体" charset="-122"/>
        <a:cs typeface="+mn-cs"/>
      </a:defRPr>
    </a:lvl2pPr>
    <a:lvl3pPr marL="914400" algn="l" rtl="false" eaLnBrk="false" fontAlgn="base" hangingPunct="false">
      <a:spcBef>
        <a:spcPct val="1"/>
      </a:spcBef>
      <a:spcAft>
        <a:spcPct val="1"/>
      </a:spcAft>
      <a:defRPr sz="2000" b="true" kern="1200">
        <a:solidFill>
          <a:schemeClr val="tx1"/>
        </a:solidFill>
        <a:latin typeface="Comic Sans MS" charset="0"/>
        <a:ea typeface="宋体" charset="-122"/>
        <a:cs typeface="+mn-cs"/>
      </a:defRPr>
    </a:lvl3pPr>
    <a:lvl4pPr marL="1371600" algn="l" rtl="false" eaLnBrk="false" fontAlgn="base" hangingPunct="false">
      <a:spcBef>
        <a:spcPct val="1"/>
      </a:spcBef>
      <a:spcAft>
        <a:spcPct val="1"/>
      </a:spcAft>
      <a:defRPr sz="2000" b="true" kern="1200">
        <a:solidFill>
          <a:schemeClr val="tx1"/>
        </a:solidFill>
        <a:latin typeface="Comic Sans MS" charset="0"/>
        <a:ea typeface="宋体" charset="-122"/>
        <a:cs typeface="+mn-cs"/>
      </a:defRPr>
    </a:lvl4pPr>
    <a:lvl5pPr marL="1828800" algn="l" rtl="false" eaLnBrk="false" fontAlgn="base" hangingPunct="false">
      <a:spcBef>
        <a:spcPct val="1"/>
      </a:spcBef>
      <a:spcAft>
        <a:spcPct val="1"/>
      </a:spcAft>
      <a:defRPr sz="2000" b="true" kern="1200">
        <a:solidFill>
          <a:schemeClr val="tx1"/>
        </a:solidFill>
        <a:latin typeface="Comic Sans MS" charset="0"/>
        <a:ea typeface="宋体" charset="-122"/>
        <a:cs typeface="+mn-cs"/>
      </a:defRPr>
    </a:lvl5pPr>
    <a:lvl6pPr marL="2286000" algn="l" defTabSz="914400" rtl="false" eaLnBrk="true" latinLnBrk="false" hangingPunct="true">
      <a:defRPr sz="2000" b="true" kern="1200">
        <a:solidFill>
          <a:schemeClr val="tx1"/>
        </a:solidFill>
        <a:latin typeface="Comic Sans MS" charset="0"/>
        <a:ea typeface="宋体" charset="-122"/>
        <a:cs typeface="+mn-cs"/>
      </a:defRPr>
    </a:lvl6pPr>
    <a:lvl7pPr marL="2743200" algn="l" defTabSz="914400" rtl="false" eaLnBrk="true" latinLnBrk="false" hangingPunct="true">
      <a:defRPr sz="2000" b="true" kern="1200">
        <a:solidFill>
          <a:schemeClr val="tx1"/>
        </a:solidFill>
        <a:latin typeface="Comic Sans MS" charset="0"/>
        <a:ea typeface="宋体" charset="-122"/>
        <a:cs typeface="+mn-cs"/>
      </a:defRPr>
    </a:lvl7pPr>
    <a:lvl8pPr marL="3200400" algn="l" defTabSz="914400" rtl="false" eaLnBrk="true" latinLnBrk="false" hangingPunct="true">
      <a:defRPr sz="2000" b="true" kern="1200">
        <a:solidFill>
          <a:schemeClr val="tx1"/>
        </a:solidFill>
        <a:latin typeface="Comic Sans MS" charset="0"/>
        <a:ea typeface="宋体" charset="-122"/>
        <a:cs typeface="+mn-cs"/>
      </a:defRPr>
    </a:lvl8pPr>
    <a:lvl9pPr marL="3657600" algn="l" defTabSz="914400" rtl="false" eaLnBrk="true" latinLnBrk="false" hangingPunct="true">
      <a:defRPr sz="2000" b="true" kern="1200">
        <a:solidFill>
          <a:schemeClr val="tx1"/>
        </a:solidFill>
        <a:latin typeface="Comic Sans MS" charset="0"/>
        <a:ea typeface="宋体" charset="-122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>
  <p:showPr showNarration="true">
    <p:present/>
    <p:sldAll/>
    <p:penClr>
      <a:srgbClr val="FF0000"/>
    </p:penClr>
    <p:extLst>
      <p:ext uri="{EC167BDD-8182-4AB7-AECC-EB403E3ABB37}"/>
      <p:ext uri="{2FDB2607-1784-4EEB-B798-7EB5836EED8A}"/>
    </p:extLst>
  </p:showPr>
  <p:extLst>
    <p:ext uri="{E76CE94A-603C-4142-B9EB-6D1370010A27}"/>
    <p:ext uri="{D31A062A-798A-4329-ABDD-BBA856620510}"/>
    <p:ext uri="{FD5EFAAD-0ECE-453E-9831-46B23BE46B34}"/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>
  <p:normalViewPr>
    <p:restoredLeft sz="13605" autoAdjust="false"/>
    <p:restoredTop sz="83897" autoAdjust="false"/>
  </p:normalViewPr>
  <p:slideViewPr>
    <p:cSldViewPr>
      <p:cViewPr varScale="true">
        <p:scale>
          <a:sx n="98" d="100"/>
          <a:sy n="98" d="100"/>
        </p:scale>
        <p:origin x="21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<Relationships xmlns="http://schemas.openxmlformats.org/package/2006/relationships"><Relationship Id="rId8" Type="http://schemas.openxmlformats.org/officeDocument/2006/relationships/slide" Target="slides/slide8.xml" /><Relationship Id="rId7" Type="http://schemas.openxmlformats.org/officeDocument/2006/relationships/slide" Target="slides/slide7.xml" /><Relationship Id="rId53" Type="http://schemas.openxmlformats.org/officeDocument/2006/relationships/notesMaster" Target="notesMasters/notesMaster1.xml" /><Relationship Id="rId52" Type="http://schemas.openxmlformats.org/officeDocument/2006/relationships/slide" Target="slides/slide52.xml" /><Relationship Id="rId51" Type="http://schemas.openxmlformats.org/officeDocument/2006/relationships/slide" Target="slides/slide51.xml" /><Relationship Id="rId50" Type="http://schemas.openxmlformats.org/officeDocument/2006/relationships/slide" Target="slides/slide50.xml" /><Relationship Id="rId49" Type="http://schemas.openxmlformats.org/officeDocument/2006/relationships/slide" Target="slides/slide49.xml" /><Relationship Id="rId47" Type="http://schemas.openxmlformats.org/officeDocument/2006/relationships/slide" Target="slides/slide47.xml" /><Relationship Id="rId45" Type="http://schemas.openxmlformats.org/officeDocument/2006/relationships/slide" Target="slides/slide45.xml" /><Relationship Id="rId44" Type="http://schemas.openxmlformats.org/officeDocument/2006/relationships/slide" Target="slides/slide44.xml" /><Relationship Id="rId46" Type="http://schemas.openxmlformats.org/officeDocument/2006/relationships/slide" Target="slides/slide46.xml" /><Relationship Id="rId42" Type="http://schemas.openxmlformats.org/officeDocument/2006/relationships/slide" Target="slides/slide42.xml" /><Relationship Id="rId6" Type="http://schemas.openxmlformats.org/officeDocument/2006/relationships/slide" Target="slides/slide6.xml" /><Relationship Id="rId41" Type="http://schemas.openxmlformats.org/officeDocument/2006/relationships/slide" Target="slides/slide41.xml" /><Relationship Id="rId21" Type="http://schemas.openxmlformats.org/officeDocument/2006/relationships/slide" Target="slides/slide21.xml" /><Relationship Id="rId14" Type="http://schemas.openxmlformats.org/officeDocument/2006/relationships/slide" Target="slides/slide14.xml" /><Relationship Id="rId10" Type="http://schemas.openxmlformats.org/officeDocument/2006/relationships/slide" Target="slides/slide10.xml" /><Relationship Id="rId38" Type="http://schemas.openxmlformats.org/officeDocument/2006/relationships/slide" Target="slides/slide38.xml" /><Relationship Id="rId54" Type="http://schemas.openxmlformats.org/officeDocument/2006/relationships/presProps" Target="presProps.xml" /><Relationship Id="rId16" Type="http://schemas.openxmlformats.org/officeDocument/2006/relationships/slide" Target="slides/slide16.xml" /><Relationship Id="rId17" Type="http://schemas.openxmlformats.org/officeDocument/2006/relationships/slide" Target="slides/slide17.xml" /><Relationship Id="rId36" Type="http://schemas.openxmlformats.org/officeDocument/2006/relationships/slide" Target="slides/slide36.xml" /><Relationship Id="rId15" Type="http://schemas.openxmlformats.org/officeDocument/2006/relationships/slide" Target="slides/slide15.xml" /><Relationship Id="rId5" Type="http://schemas.openxmlformats.org/officeDocument/2006/relationships/slide" Target="slides/slide5.xml" /><Relationship Id="rId3" Type="http://schemas.openxmlformats.org/officeDocument/2006/relationships/slide" Target="slides/slide3.xml" /><Relationship Id="rId1" Type="http://schemas.openxmlformats.org/officeDocument/2006/relationships/slide" Target="slides/slide1.xml" /><Relationship Id="rId12" Type="http://schemas.openxmlformats.org/officeDocument/2006/relationships/slide" Target="slides/slide12.xml" /><Relationship Id="rId0" Type="http://schemas.openxmlformats.org/officeDocument/2006/relationships/slideMaster" Target="slideMasters/slideMaster1.xml" /><Relationship Id="rId43" Type="http://schemas.openxmlformats.org/officeDocument/2006/relationships/slide" Target="slides/slide43.xml" /><Relationship Id="rId2" Type="http://schemas.openxmlformats.org/officeDocument/2006/relationships/slide" Target="slides/slide2.xml" /><Relationship Id="rId18" Type="http://schemas.openxmlformats.org/officeDocument/2006/relationships/slide" Target="slides/slide18.xml" /><Relationship Id="rId29" Type="http://schemas.openxmlformats.org/officeDocument/2006/relationships/slide" Target="slides/slide29.xml" /><Relationship Id="rId22" Type="http://schemas.openxmlformats.org/officeDocument/2006/relationships/slide" Target="slides/slide22.xml" /><Relationship Id="rId30" Type="http://schemas.openxmlformats.org/officeDocument/2006/relationships/slide" Target="slides/slide30.xml" /><Relationship Id="rId13" Type="http://schemas.openxmlformats.org/officeDocument/2006/relationships/slide" Target="slides/slide13.xml" /><Relationship Id="rId55" Type="http://schemas.openxmlformats.org/officeDocument/2006/relationships/tableStyles" Target="tableStyles.xml" /><Relationship Id="rId32" Type="http://schemas.openxmlformats.org/officeDocument/2006/relationships/slide" Target="slides/slide32.xml" /><Relationship Id="rId34" Type="http://schemas.openxmlformats.org/officeDocument/2006/relationships/slide" Target="slides/slide34.xml" /><Relationship Id="rId23" Type="http://schemas.openxmlformats.org/officeDocument/2006/relationships/slide" Target="slides/slide23.xml" /><Relationship Id="rId20" Type="http://schemas.openxmlformats.org/officeDocument/2006/relationships/slide" Target="slides/slide20.xml" /><Relationship Id="rId26" Type="http://schemas.openxmlformats.org/officeDocument/2006/relationships/slide" Target="slides/slide26.xml" /><Relationship Id="rId11" Type="http://schemas.openxmlformats.org/officeDocument/2006/relationships/slide" Target="slides/slide11.xml" /><Relationship Id="rId37" Type="http://schemas.openxmlformats.org/officeDocument/2006/relationships/slide" Target="slides/slide37.xml" /><Relationship Id="rId40" Type="http://schemas.openxmlformats.org/officeDocument/2006/relationships/slide" Target="slides/slide40.xml" /><Relationship Id="rId24" Type="http://schemas.openxmlformats.org/officeDocument/2006/relationships/slide" Target="slides/slide24.xml" /><Relationship Id="rId25" Type="http://schemas.openxmlformats.org/officeDocument/2006/relationships/slide" Target="slides/slide25.xml" /><Relationship Id="rId27" Type="http://schemas.openxmlformats.org/officeDocument/2006/relationships/slide" Target="slides/slide27.xml" /><Relationship Id="rId48" Type="http://schemas.openxmlformats.org/officeDocument/2006/relationships/slide" Target="slides/slide48.xml" /><Relationship Id="rId28" Type="http://schemas.openxmlformats.org/officeDocument/2006/relationships/slide" Target="slides/slide28.xml" /><Relationship Id="rId33" Type="http://schemas.openxmlformats.org/officeDocument/2006/relationships/slide" Target="slides/slide33.xml" /><Relationship Id="rId19" Type="http://schemas.openxmlformats.org/officeDocument/2006/relationships/slide" Target="slides/slide19.xml" /><Relationship Id="rId31" Type="http://schemas.openxmlformats.org/officeDocument/2006/relationships/slide" Target="slides/slide31.xml" /><Relationship Id="rId56" Type="http://schemas.openxmlformats.org/officeDocument/2006/relationships/viewProps" Target="viewProps.xml" /><Relationship Id="rId35" Type="http://schemas.openxmlformats.org/officeDocument/2006/relationships/slide" Target="slides/slide35.xml" /><Relationship Id="rId39" Type="http://schemas.openxmlformats.org/officeDocument/2006/relationships/slide" Target="slides/slide39.xml" /><Relationship Id="rId9" Type="http://schemas.openxmlformats.org/officeDocument/2006/relationships/slide" Target="slides/slide9.xml" /><Relationship Id="rId4" Type="http://schemas.openxmlformats.org/officeDocument/2006/relationships/slide" Target="slides/slide4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true" noChangeArrowheads="true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>
            <a:lvl1pPr>
              <a:defRPr sz="1200" b="false">
                <a:latin typeface="Times New Roman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3"/>
          <p:cNvSpPr>
            <a:spLocks noGrp="true" noChangeArrowheads="true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>
            <a:lvl1pPr algn="r">
              <a:defRPr sz="1200" b="false">
                <a:latin typeface="Times New Roman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"/>
          <p:cNvSpPr>
            <a:spLocks noGrp="true" noRot="true" noChangeAspect="true" noChangeArrowheads="true" noTextEdit="true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/>
            <a:ext uri="{FAA26D3D-D897-4be2-8F04-BA451C77F1D7}"/>
          </a:extLst>
        </p:spPr>
        <p:txBody>
          <a:bodyPr/>
          <a:p/>
        </p:txBody>
      </p:sp>
      <p:sp>
        <p:nvSpPr>
          <p:cNvPr id="5" name="Rectangle 5"/>
          <p:cNvSpPr>
            <a:spLocks noGrp="true" noChangeArrowheads="true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 lvl="0"/>
            <a:r>
              <a:rPr lang="en-US" altLang="zh-CN" noProof="false"/>
              <a:t>Click to edit Master text styles</a:t>
            </a:r>
            <a:endParaRPr/>
          </a:p>
          <a:p>
            <a:pPr lvl="1"/>
            <a:r>
              <a:rPr lang="en-US" altLang="zh-CN" noProof="false"/>
              <a:t>Second level</a:t>
            </a:r>
            <a:endParaRPr/>
          </a:p>
          <a:p>
            <a:pPr lvl="2"/>
            <a:r>
              <a:rPr lang="en-US" altLang="zh-CN" noProof="false"/>
              <a:t>Third level</a:t>
            </a:r>
            <a:endParaRPr/>
          </a:p>
          <a:p>
            <a:pPr lvl="3"/>
            <a:r>
              <a:rPr lang="en-US" altLang="zh-CN" noProof="false"/>
              <a:t>Fourth level</a:t>
            </a:r>
            <a:endParaRPr/>
          </a:p>
          <a:p>
            <a:pPr lvl="4"/>
            <a:r>
              <a:rPr lang="en-US" altLang="zh-CN" noProof="false"/>
              <a:t>Fifth level</a:t>
            </a:r>
            <a:endParaRPr/>
          </a:p>
        </p:txBody>
      </p:sp>
      <p:sp>
        <p:nvSpPr>
          <p:cNvPr id="6" name="Rectangle 6"/>
          <p:cNvSpPr>
            <a:spLocks noGrp="true" noChangeArrowheads="true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false" compatLnSpc="true">
            <a:prstTxWarp prst="textNoShape">
              <a:avLst/>
            </a:prstTxWarp>
          </a:bodyPr>
          <a:lstStyle>
            <a:lvl1pPr>
              <a:defRPr sz="1200" b="false">
                <a:latin typeface="Times New Roman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true" noChangeArrowheads="true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false" compatLnSpc="true">
            <a:prstTxWarp prst="textNoShape">
              <a:avLst/>
            </a:prstTxWarp>
          </a:bodyPr>
          <a:lstStyle>
            <a:lvl1pPr algn="r">
              <a:defRPr sz="1200" b="false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EA8A32D-AA4F-CC47-A472-66F1828E70D0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false" eaLnBrk="false" fontAlgn="base" hangingPunct="false">
      <a:spcBef>
        <a:spcPct val="30000"/>
      </a:spcBef>
      <a:spcAft>
        <a:spcPct val="1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false" eaLnBrk="false" fontAlgn="base" hangingPunct="false">
      <a:spcBef>
        <a:spcPct val="30000"/>
      </a:spcBef>
      <a:spcAft>
        <a:spcPct val="1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false" eaLnBrk="false" fontAlgn="base" hangingPunct="false">
      <a:spcBef>
        <a:spcPct val="30000"/>
      </a:spcBef>
      <a:spcAft>
        <a:spcPct val="1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false" eaLnBrk="false" fontAlgn="base" hangingPunct="false">
      <a:spcBef>
        <a:spcPct val="30000"/>
      </a:spcBef>
      <a:spcAft>
        <a:spcPct val="1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false" eaLnBrk="false" fontAlgn="base" hangingPunct="false">
      <a:spcBef>
        <a:spcPct val="30000"/>
      </a:spcBef>
      <a:spcAft>
        <a:spcPct val="1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.xml" /></Relationships>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4.xml" /></Relationships>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5.xml" /></Relationships>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7.xml" /></Relationships>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.xml" /></Relationships>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.xml" /></Relationships>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.xml" /></Relationships>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.xml" /></Relationships>
</file>

<file path=ppt/notesSlides/notesSlide1.xml><?xml version="1.0" encoding="utf-8"?>
<p:notes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B0B3A42C-3229-474C-ACA3-6BE16688A3B6}" type="slidenum">
              <a:rPr lang="zh-CN" altLang="en-US" sz="1200" b="false">
                <a:latin typeface="Times New Roman" charset="0"/>
              </a:rPr>
              <a:t>1</a:t>
            </a:fld>
            <a:endParaRPr lang="en-US" altLang="zh-CN" sz="1200" b="false">
              <a:latin typeface="Times New Roman" charset="0"/>
            </a:endParaRPr>
          </a:p>
        </p:txBody>
      </p:sp>
      <p:sp>
        <p:nvSpPr>
          <p:cNvPr id="3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>
          <a:ln/>
        </p:spPr>
        <p:txBody>
          <a:bodyPr/>
          <a:p/>
        </p:txBody>
      </p:sp>
      <p:sp>
        <p:nvSpPr>
          <p:cNvPr id="4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ln/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/>
          <a:p>
            <a:pPr eaLnBrk="true" hangingPunct="true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5DEAB9FF-0EF2-424F-9590-E72F206C24D4}" type="slidenum">
              <a:rPr lang="zh-CN" altLang="en-US" sz="1200" b="false">
                <a:latin typeface="Times New Roman" charset="0"/>
              </a:rPr>
              <a:t>14</a:t>
            </a:fld>
            <a:endParaRPr lang="en-US" altLang="zh-CN" sz="1200" b="false">
              <a:latin typeface="Times New Roman" charset="0"/>
            </a:endParaRPr>
          </a:p>
        </p:txBody>
      </p:sp>
      <p:sp>
        <p:nvSpPr>
          <p:cNvPr id="7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>
          <a:ln/>
        </p:spPr>
        <p:txBody>
          <a:bodyPr/>
          <a:p/>
        </p:txBody>
      </p:sp>
      <p:sp>
        <p:nvSpPr>
          <p:cNvPr id="8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r>
              <a:rPr lang="en-US" altLang="zh-CN">
                <a:latin typeface="Times New Roman" charset="0"/>
                <a:ea typeface="宋体" charset="-122"/>
              </a:rPr>
              <a:t>savesigs is nonzero, the process's current signal mask is saved in env and will be restored if a siglongjmp(3) is later performed with this env.</a:t>
            </a:r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FF091C10-A409-6F49-9080-BE9E28520447}" type="slidenum">
              <a:rPr lang="zh-CN" altLang="en-US" sz="1200" b="false">
                <a:latin typeface="Times New Roman" charset="0"/>
              </a:rPr>
              <a:t>15</a:t>
            </a:fld>
            <a:endParaRPr lang="en-US" altLang="zh-CN" sz="1200" b="false">
              <a:latin typeface="Times New Roman" charset="0"/>
            </a:endParaRPr>
          </a:p>
        </p:txBody>
      </p:sp>
      <p:sp>
        <p:nvSpPr>
          <p:cNvPr id="11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>
          <a:ln/>
        </p:spPr>
        <p:txBody>
          <a:bodyPr/>
          <a:p/>
        </p:txBody>
      </p:sp>
      <p:sp>
        <p:nvSpPr>
          <p:cNvPr id="12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ln/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/>
          <a:p>
            <a:pPr eaLnBrk="true" hangingPunct="true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34BCA25D-1A3A-004E-B6B3-42BFBCFA0CCA}" type="slidenum">
              <a:rPr lang="zh-CN" altLang="en-US" sz="1200" b="false">
                <a:latin typeface="Times New Roman" charset="0"/>
              </a:rPr>
              <a:t>17</a:t>
            </a:fld>
            <a:endParaRPr lang="en-US" altLang="zh-CN" sz="1200" b="false">
              <a:latin typeface="Times New Roman" charset="0"/>
            </a:endParaRPr>
          </a:p>
        </p:txBody>
      </p:sp>
      <p:sp>
        <p:nvSpPr>
          <p:cNvPr id="15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>
          <a:ln/>
        </p:spPr>
        <p:txBody>
          <a:bodyPr/>
          <a:p/>
        </p:txBody>
      </p:sp>
      <p:sp>
        <p:nvSpPr>
          <p:cNvPr id="16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ln/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/>
          <a:p>
            <a:pPr eaLnBrk="true" hangingPunct="true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2433B1AE-AC50-294E-9568-B9AEE406CC61}" type="slidenum">
              <a:rPr lang="zh-CN" altLang="en-US" sz="1200" b="false">
                <a:latin typeface="Times New Roman" charset="0"/>
              </a:rPr>
              <a:t>3</a:t>
            </a:fld>
            <a:endParaRPr lang="en-US" altLang="zh-CN" sz="1200" b="false">
              <a:latin typeface="Times New Roman" charset="0"/>
            </a:endParaRPr>
          </a:p>
        </p:txBody>
      </p:sp>
      <p:sp>
        <p:nvSpPr>
          <p:cNvPr id="19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>
          <a:ln/>
        </p:spPr>
        <p:txBody>
          <a:bodyPr/>
          <a:p/>
        </p:txBody>
      </p:sp>
      <p:sp>
        <p:nvSpPr>
          <p:cNvPr id="20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ln/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/>
          <a:p>
            <a:pPr eaLnBrk="true" hangingPunct="true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B9ACADF4-1F15-9046-970D-2303448390E9}" type="slidenum">
              <a:rPr lang="zh-CN" altLang="en-US" sz="1200" b="false">
                <a:latin typeface="Times New Roman" charset="0"/>
              </a:rPr>
              <a:t>4</a:t>
            </a:fld>
            <a:endParaRPr lang="en-US" altLang="zh-CN" sz="1200" b="false">
              <a:latin typeface="Times New Roman" charset="0"/>
            </a:endParaRPr>
          </a:p>
        </p:txBody>
      </p:sp>
      <p:sp>
        <p:nvSpPr>
          <p:cNvPr id="23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>
          <a:ln/>
        </p:spPr>
        <p:txBody>
          <a:bodyPr/>
          <a:p/>
        </p:txBody>
      </p:sp>
      <p:sp>
        <p:nvSpPr>
          <p:cNvPr id="24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ln/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/>
          <a:p>
            <a:pPr eaLnBrk="true" hangingPunct="true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58AEBC7B-622C-5040-B0FD-A7BC4C0039FC}" type="slidenum">
              <a:rPr lang="zh-CN" altLang="en-US" sz="1200" b="false">
                <a:latin typeface="Times New Roman" charset="0"/>
              </a:rPr>
              <a:t>5</a:t>
            </a:fld>
            <a:endParaRPr lang="en-US" altLang="zh-CN" sz="1200" b="false">
              <a:latin typeface="Times New Roman" charset="0"/>
            </a:endParaRPr>
          </a:p>
        </p:txBody>
      </p:sp>
      <p:sp>
        <p:nvSpPr>
          <p:cNvPr id="27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>
          <a:ln/>
        </p:spPr>
        <p:txBody>
          <a:bodyPr/>
          <a:p/>
        </p:txBody>
      </p:sp>
      <p:sp>
        <p:nvSpPr>
          <p:cNvPr id="28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ln/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/>
          <a:p>
            <a:pPr eaLnBrk="true" hangingPunct="true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BECEA32C-29EC-7243-B2BC-39A4FF336BCB}" type="slidenum">
              <a:rPr lang="zh-CN" altLang="en-US" sz="1200" b="false">
                <a:latin typeface="Times New Roman" charset="0"/>
              </a:rPr>
              <a:t>7</a:t>
            </a:fld>
            <a:endParaRPr lang="en-US" altLang="zh-CN" sz="1200" b="false">
              <a:latin typeface="Times New Roman" charset="0"/>
            </a:endParaRPr>
          </a:p>
        </p:txBody>
      </p:sp>
      <p:sp>
        <p:nvSpPr>
          <p:cNvPr id="31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>
          <a:ln/>
        </p:spPr>
        <p:txBody>
          <a:bodyPr/>
          <a:p/>
        </p:txBody>
      </p:sp>
      <p:sp>
        <p:nvSpPr>
          <p:cNvPr id="32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ln/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/>
          <a:p>
            <a:pPr eaLnBrk="true" hangingPunct="true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 showMasterSp="false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>
            <a:spLocks noGrp="true" noChangeArrowheads="true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pPr/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Rectangle 1027"/>
          <p:cNvSpPr>
            <a:spLocks noGrp="true" noChangeArrowheads="true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/>
            <a:r>
              <a:rPr lang="en-US" altLang="zh-CN"/>
              <a:t>Click to edit Master subtitle style</a:t>
            </a:r>
            <a:endParaRPr/>
          </a:p>
        </p:txBody>
      </p:sp>
      <p:sp>
        <p:nvSpPr>
          <p:cNvPr id="4" name="Rectangle 1028"/>
          <p:cNvSpPr>
            <a:spLocks noGrp="true" noChangeArrowheads="true"/>
          </p:cNvSpPr>
          <p:nvPr>
            <p:ph type="dt" sz="half" idx="10"/>
          </p:nvPr>
        </p:nvSpPr>
        <p:spPr>
          <a:xfrm>
            <a:off x="533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5EB310-DF52-6E48-B7A2-93DC420E7589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5" name="Rectangle 1029"/>
          <p:cNvSpPr>
            <a:spLocks noGrp="true" noChangeArrowheads="true"/>
          </p:cNvSpPr>
          <p:nvPr>
            <p:ph type="ftr" sz="quarter" idx="11"/>
          </p:nvPr>
        </p:nvSpPr>
        <p:spPr>
          <a:xfrm>
            <a:off x="2514600" y="6248400"/>
            <a:ext cx="411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1030"/>
          <p:cNvSpPr>
            <a:spLocks noGrp="true" noChangeArrowheads="true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A97B9-A372-4C4A-ABBD-1E2F85F101F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type="vertTx">
  <p:cSld name="标题和竖排文字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73" name="竖排文字占位符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74" name="Rectangle 4"/>
          <p:cNvSpPr>
            <a:spLocks noGrp="true" noChangeArrowheads="true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4A368F-B944-004F-AFD3-86E8964F90A7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75" name="Rectangle 5"/>
          <p:cNvSpPr>
            <a:spLocks noGrp="true" noChangeArrowheads="true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76" name="Rectangle 6"/>
          <p:cNvSpPr>
            <a:spLocks noGrp="true" noChangeArrowheads="true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47847-F52E-0F48-A5B2-DB23F3F1203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type="vertTitleAndTx">
  <p:cSld name="垂直排列标题与文本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true"/>
          </p:cNvSpPr>
          <p:nvPr>
            <p:ph type="title" orient="vert"/>
          </p:nvPr>
        </p:nvSpPr>
        <p:spPr>
          <a:xfrm>
            <a:off x="6686550" y="457200"/>
            <a:ext cx="2076450" cy="5562600"/>
          </a:xfrm>
        </p:spPr>
        <p:txBody>
          <a:bodyPr vert="eaVert"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5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457200" y="457200"/>
            <a:ext cx="607695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16" name="Rectangle 4"/>
          <p:cNvSpPr>
            <a:spLocks noGrp="true" noChangeArrowheads="true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4B60C-EB0C-4C47-9F91-E46C4C671101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17" name="Rectangle 5"/>
          <p:cNvSpPr>
            <a:spLocks noGrp="true" noChangeArrowheads="true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18" name="Rectangle 6"/>
          <p:cNvSpPr>
            <a:spLocks noGrp="true" noChangeArrowheads="true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C89BF-C26E-B644-A83D-5FC84468DCD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p="http://schemas.openxmlformats.org/presentationml/2006/main" type="txAndObj">
  <p:cSld name="标题，文本与内容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true"/>
          </p:cNvSpPr>
          <p:nvPr>
            <p:ph type="title"/>
          </p:nvPr>
        </p:nvSpPr>
        <p:spPr>
          <a:xfrm>
            <a:off x="457200" y="457200"/>
            <a:ext cx="8077200" cy="914400"/>
          </a:xfrm>
        </p:spPr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1" name="文本占位符 2"/>
          <p:cNvSpPr>
            <a:spLocks noGrp="true"/>
          </p:cNvSpPr>
          <p:nvPr>
            <p:ph type="body" sz="half" idx="1"/>
          </p:nvPr>
        </p:nvSpPr>
        <p:spPr>
          <a:xfrm>
            <a:off x="457200" y="1600200"/>
            <a:ext cx="4076700" cy="4419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22" name="内容占位符 3"/>
          <p:cNvSpPr>
            <a:spLocks noGrp="true"/>
          </p:cNvSpPr>
          <p:nvPr>
            <p:ph sz="half" idx="2"/>
          </p:nvPr>
        </p:nvSpPr>
        <p:spPr>
          <a:xfrm>
            <a:off x="4686300" y="1600200"/>
            <a:ext cx="4076700" cy="4419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23" name="Rectangle 4"/>
          <p:cNvSpPr>
            <a:spLocks noGrp="true" noChangeArrowheads="true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4F98F-7B12-264C-9959-DA9CCDB702AD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24" name="Rectangle 5"/>
          <p:cNvSpPr>
            <a:spLocks noGrp="true" noChangeArrowheads="true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25" name="Rectangle 6"/>
          <p:cNvSpPr>
            <a:spLocks noGrp="true" noChangeArrowheads="true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B6ECD-188A-434B-817F-EDC3C4E02F2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type="obj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10" name="Rectangle 4"/>
          <p:cNvSpPr>
            <a:spLocks noGrp="true" noChangeArrowheads="true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68A10-C587-3A44-B258-38CF5FA1EADE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11" name="Rectangle 5"/>
          <p:cNvSpPr>
            <a:spLocks noGrp="true" noChangeArrowheads="true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12" name="Rectangle 6"/>
          <p:cNvSpPr>
            <a:spLocks noGrp="true" noChangeArrowheads="true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0C1E7-882C-B144-B98E-7DCF290C58D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type="secHead">
  <p:cSld name="节标题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>
            <a:spLocks noGrp="true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true" cap="all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8" name="文本占位符 2"/>
          <p:cNvSpPr>
            <a:spLocks noGrp="true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29" name="Rectangle 4"/>
          <p:cNvSpPr>
            <a:spLocks noGrp="true" noChangeArrowheads="true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F4E030-88D6-104A-A7E6-AF7F4CFB0B8D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30" name="Rectangle 5"/>
          <p:cNvSpPr>
            <a:spLocks noGrp="true" noChangeArrowheads="true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31" name="Rectangle 6"/>
          <p:cNvSpPr>
            <a:spLocks noGrp="true" noChangeArrowheads="true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30606-A09A-4F40-BA99-F611681A340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type="twoObj">
  <p:cSld name="两栏内容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4" name="内容占位符 2"/>
          <p:cNvSpPr>
            <a:spLocks noGrp="true"/>
          </p:cNvSpPr>
          <p:nvPr>
            <p:ph sz="half" idx="1"/>
          </p:nvPr>
        </p:nvSpPr>
        <p:spPr>
          <a:xfrm>
            <a:off x="457200" y="1600200"/>
            <a:ext cx="40767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5" name="内容占位符 3"/>
          <p:cNvSpPr>
            <a:spLocks noGrp="true"/>
          </p:cNvSpPr>
          <p:nvPr>
            <p:ph sz="half" idx="2"/>
          </p:nvPr>
        </p:nvSpPr>
        <p:spPr>
          <a:xfrm>
            <a:off x="4686300" y="1600200"/>
            <a:ext cx="40767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6" name="Rectangle 4"/>
          <p:cNvSpPr>
            <a:spLocks noGrp="true" noChangeArrowheads="true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FD916-0CB6-BC49-94CC-7732D5C93FEC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37" name="Rectangle 5"/>
          <p:cNvSpPr>
            <a:spLocks noGrp="true" noChangeArrowheads="true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38" name="Rectangle 6"/>
          <p:cNvSpPr>
            <a:spLocks noGrp="true" noChangeArrowheads="true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BA18A-6C6D-394B-B077-9FEC2FE6CD7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type="twoTxTwoObj">
  <p:cSld name="比较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1"/>
          <p:cNvSpPr>
            <a:spLocks noGrp="true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1" name="文本占位符 2"/>
          <p:cNvSpPr>
            <a:spLocks noGrp="true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42" name="内容占位符 3"/>
          <p:cNvSpPr>
            <a:spLocks noGrp="true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3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44" name="内容占位符 5"/>
          <p:cNvSpPr>
            <a:spLocks noGrp="true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5" name="Rectangle 4"/>
          <p:cNvSpPr>
            <a:spLocks noGrp="true" noChangeArrowheads="true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C8E09-0066-EB43-A8B1-DD9FCBA6DAC0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46" name="Rectangle 5"/>
          <p:cNvSpPr>
            <a:spLocks noGrp="true" noChangeArrowheads="true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47" name="Rectangle 6"/>
          <p:cNvSpPr>
            <a:spLocks noGrp="true" noChangeArrowheads="true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5175E-466E-B04D-975A-ADF8345702E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type="titleOnly">
  <p:cSld name="仅标题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0" name="Rectangle 4"/>
          <p:cNvSpPr>
            <a:spLocks noGrp="true" noChangeArrowheads="true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0C38F-8FE5-B34F-80AF-46C8CC62BD32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51" name="Rectangle 5"/>
          <p:cNvSpPr>
            <a:spLocks noGrp="true" noChangeArrowheads="true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52" name="Rectangle 6"/>
          <p:cNvSpPr>
            <a:spLocks noGrp="true" noChangeArrowheads="true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6922B-3090-984E-B7D3-AAD54B1941F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type="blank">
  <p:cSld name="空白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"/>
          <p:cNvSpPr>
            <a:spLocks noGrp="true" noChangeArrowheads="true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A7541-6A0F-D648-9E83-902D3A40874F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55" name="Rectangle 5"/>
          <p:cNvSpPr>
            <a:spLocks noGrp="true" noChangeArrowheads="true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56" name="Rectangle 6"/>
          <p:cNvSpPr>
            <a:spLocks noGrp="true" noChangeArrowheads="true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CA53-204F-2C45-A4DB-6D4F9850BBC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type="objTx">
  <p:cSld name="内容与标题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true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true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9" name="内容占位符 2"/>
          <p:cNvSpPr>
            <a:spLocks noGrp="true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60" name="文本占位符 3"/>
          <p:cNvSpPr>
            <a:spLocks noGrp="true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61" name="Rectangle 4"/>
          <p:cNvSpPr>
            <a:spLocks noGrp="true" noChangeArrowheads="true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C9321-8E6A-3E45-B22B-1B3D69C9BEFF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62" name="Rectangle 5"/>
          <p:cNvSpPr>
            <a:spLocks noGrp="true" noChangeArrowheads="true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3" name="Rectangle 6"/>
          <p:cNvSpPr>
            <a:spLocks noGrp="true" noChangeArrowheads="true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DBF33-E8AA-0B43-9F06-24555A85CC8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type="picTx">
  <p:cSld name="图片与标题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true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true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6" name="图片占位符 2"/>
          <p:cNvSpPr>
            <a:spLocks noGrp="true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false"/>
          </a:p>
        </p:txBody>
      </p:sp>
      <p:sp>
        <p:nvSpPr>
          <p:cNvPr id="67" name="文本占位符 3"/>
          <p:cNvSpPr>
            <a:spLocks noGrp="true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68" name="Rectangle 4"/>
          <p:cNvSpPr>
            <a:spLocks noGrp="true" noChangeArrowheads="true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D5025-3CF2-9548-96D5-5EC592155866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69" name="Rectangle 5"/>
          <p:cNvSpPr>
            <a:spLocks noGrp="true" noChangeArrowheads="true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70" name="Rectangle 6"/>
          <p:cNvSpPr>
            <a:spLocks noGrp="true" noChangeArrowheads="true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5B27E-9688-7E4C-BA0D-75CE7F9EE0F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9" Type="http://schemas.openxmlformats.org/officeDocument/2006/relationships/slideLayout" Target="../slideLayouts/slideLayout10.xml" /><Relationship Id="rId8" Type="http://schemas.openxmlformats.org/officeDocument/2006/relationships/slideLayout" Target="../slideLayouts/slideLayout9.xml" /><Relationship Id="rId7" Type="http://schemas.openxmlformats.org/officeDocument/2006/relationships/slideLayout" Target="../slideLayouts/slideLayout8.xml" /><Relationship Id="rId6" Type="http://schemas.openxmlformats.org/officeDocument/2006/relationships/slideLayout" Target="../slideLayouts/slideLayout7.xml" /><Relationship Id="rId5" Type="http://schemas.openxmlformats.org/officeDocument/2006/relationships/slideLayout" Target="../slideLayouts/slideLayout6.xml" /><Relationship Id="rId4" Type="http://schemas.openxmlformats.org/officeDocument/2006/relationships/slideLayout" Target="../slideLayouts/slideLayout5.xml" /><Relationship Id="rId3" Type="http://schemas.openxmlformats.org/officeDocument/2006/relationships/slideLayout" Target="../slideLayouts/slideLayout4.xml" /><Relationship Id="rId1" Type="http://schemas.openxmlformats.org/officeDocument/2006/relationships/slideLayout" Target="../slideLayouts/slideLayout2.xml" /><Relationship Id="rId11" Type="http://schemas.openxmlformats.org/officeDocument/2006/relationships/slideLayout" Target="../slideLayouts/slideLayout12.xml" /><Relationship Id="rId0" Type="http://schemas.openxmlformats.org/officeDocument/2006/relationships/slideLayout" Target="../slideLayouts/slideLayout1.xml" /><Relationship Id="rId12" Type="http://schemas.openxmlformats.org/officeDocument/2006/relationships/theme" Target="../theme/theme1.xml" /><Relationship Id="rId10" Type="http://schemas.openxmlformats.org/officeDocument/2006/relationships/slideLayout" Target="../slideLayouts/slideLayout11.xml" /><Relationship Id="rId2" Type="http://schemas.openxmlformats.org/officeDocument/2006/relationships/slideLayout" Target="../slideLayouts/slideLayout3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true" noChangeArrowheads="true"/>
          </p:cNvSpPr>
          <p:nvPr>
            <p:ph type="title"/>
          </p:nvPr>
        </p:nvSpPr>
        <p:spPr bwMode="auto">
          <a:xfrm>
            <a:off x="457200" y="4572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vert="horz" wrap="square" lIns="91440" tIns="45720" rIns="91440" bIns="45720" numCol="1" anchor="ctr" anchorCtr="false" compatLnSpc="true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Rectangle 3"/>
          <p:cNvSpPr>
            <a:spLocks noGrp="true" noChangeArrowheads="true"/>
          </p:cNvSpPr>
          <p:nvPr>
            <p:ph type="body" idx="1"/>
          </p:nvPr>
        </p:nvSpPr>
        <p:spPr bwMode="auto">
          <a:xfrm>
            <a:off x="457200" y="1600200"/>
            <a:ext cx="8305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  <a:endParaRPr/>
          </a:p>
          <a:p>
            <a:pPr lvl="1"/>
            <a:r>
              <a:rPr lang="en-US" altLang="zh-CN"/>
              <a:t>Second level</a:t>
            </a:r>
            <a:endParaRPr/>
          </a:p>
          <a:p>
            <a:pPr lvl="2"/>
            <a:r>
              <a:rPr lang="en-US" altLang="zh-CN"/>
              <a:t>Third level</a:t>
            </a:r>
            <a:endParaRPr/>
          </a:p>
          <a:p>
            <a:pPr lvl="3"/>
            <a:r>
              <a:rPr lang="en-US" altLang="zh-CN"/>
              <a:t>Fourth level</a:t>
            </a:r>
            <a:endParaRPr/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Rectangle 4"/>
          <p:cNvSpPr>
            <a:spLocks noGrp="true" noChangeArrowheads="true"/>
          </p:cNvSpPr>
          <p:nvPr>
            <p:ph type="dt" sz="half" idx="2"/>
          </p:nvPr>
        </p:nvSpPr>
        <p:spPr bwMode="auto">
          <a:xfrm>
            <a:off x="838200" y="61722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>
            <a:lvl1pPr>
              <a:defRPr sz="1400" b="false">
                <a:latin typeface="Times New Roman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65BFDE8-09E4-1947-989E-E32CC8071DBB}" type="datetime1">
              <a:rPr lang="zh-CN" altLang="en-US"/>
              <a:t>2024/4/10</a:t>
            </a:fld>
            <a:endParaRPr lang="en-US" altLang="zh-CN"/>
          </a:p>
        </p:txBody>
      </p:sp>
      <p:sp>
        <p:nvSpPr>
          <p:cNvPr id="5" name="Rectangle 5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2590800" y="6172200"/>
            <a:ext cx="411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>
            <a:lvl1pPr algn="ctr">
              <a:defRPr sz="1400" b="false">
                <a:latin typeface="Times New Roman" charset="0"/>
              </a:defRPr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6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6934200" y="61722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false" compatLnSpc="true">
            <a:prstTxWarp prst="textNoShape">
              <a:avLst/>
            </a:prstTxWarp>
          </a:bodyPr>
          <a:lstStyle>
            <a:lvl1pPr algn="r">
              <a:defRPr sz="1400" b="false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70D1D9-9AFC-C047-A2AD-59BDDF5C2490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7" name="Line 7"/>
          <p:cNvSpPr>
            <a:spLocks noChangeShapeType="true"/>
          </p:cNvSpPr>
          <p:nvPr/>
        </p:nvSpPr>
        <p:spPr bwMode="auto">
          <a:xfrm>
            <a:off x="457200" y="1371600"/>
            <a:ext cx="807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false" ftr="false" dt="false"/>
  <p:txStyles>
    <p:titleStyle>
      <a:lvl1pPr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+mj-lt"/>
          <a:ea typeface="+mj-ea"/>
          <a:cs typeface="+mj-cs"/>
        </a:defRPr>
      </a:lvl1pPr>
      <a:lvl2pPr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itchFamily="66" charset="0"/>
        </a:defRPr>
      </a:lvl2pPr>
      <a:lvl3pPr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itchFamily="66" charset="0"/>
        </a:defRPr>
      </a:lvl3pPr>
      <a:lvl4pPr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itchFamily="66" charset="0"/>
        </a:defRPr>
      </a:lvl4pPr>
      <a:lvl5pPr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itchFamily="66" charset="0"/>
        </a:defRPr>
      </a:lvl5pPr>
      <a:lvl6pPr marL="457200"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itchFamily="66" charset="0"/>
        </a:defRPr>
      </a:lvl6pPr>
      <a:lvl7pPr marL="914400"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itchFamily="66" charset="0"/>
        </a:defRPr>
      </a:lvl7pPr>
      <a:lvl8pPr marL="1371600"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itchFamily="66" charset="0"/>
        </a:defRPr>
      </a:lvl8pPr>
      <a:lvl9pPr marL="1828800"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false" eaLnBrk="false" fontAlgn="base" hangingPunct="false">
        <a:spcBef>
          <a:spcPct val="20000"/>
        </a:spcBef>
        <a:spcAft>
          <a:spcPct val="1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false" eaLnBrk="false" fontAlgn="base" hangingPunct="false">
        <a:spcBef>
          <a:spcPct val="20000"/>
        </a:spcBef>
        <a:spcAft>
          <a:spcPct val="1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false" eaLnBrk="false" fontAlgn="base" hangingPunct="false">
        <a:spcBef>
          <a:spcPct val="20000"/>
        </a:spcBef>
        <a:spcAft>
          <a:spcPct val="1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false" eaLnBrk="false" fontAlgn="base" hangingPunct="false">
        <a:spcBef>
          <a:spcPct val="20000"/>
        </a:spcBef>
        <a:spcAft>
          <a:spcPct val="1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false" eaLnBrk="false" fontAlgn="base" hangingPunct="false">
        <a:spcBef>
          <a:spcPct val="20000"/>
        </a:spcBef>
        <a:spcAft>
          <a:spcPct val="1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false" eaLnBrk="false" fontAlgn="base" hangingPunct="false">
        <a:spcBef>
          <a:spcPct val="20000"/>
        </a:spcBef>
        <a:spcAft>
          <a:spcPct val="1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false" eaLnBrk="false" fontAlgn="base" hangingPunct="false">
        <a:spcBef>
          <a:spcPct val="20000"/>
        </a:spcBef>
        <a:spcAft>
          <a:spcPct val="1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false" eaLnBrk="false" fontAlgn="base" hangingPunct="false">
        <a:spcBef>
          <a:spcPct val="20000"/>
        </a:spcBef>
        <a:spcAft>
          <a:spcPct val="1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false" eaLnBrk="false" fontAlgn="base" hangingPunct="false">
        <a:spcBef>
          <a:spcPct val="20000"/>
        </a:spcBef>
        <a:spcAft>
          <a:spcPct val="1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.xml" /><Relationship Id="rId0" Type="http://schemas.openxmlformats.org/officeDocument/2006/relationships/slideLayout" Target="../slideLayouts/slideLayout1.xml" /></Relationships>
</file>

<file path=ppt/slides/_rels/slide10.xml.rels><?xml version="1.0" encoding="UTF-8" standalone="yes"?><Relationships xmlns="http://schemas.openxmlformats.org/package/2006/relationships"><Relationship Id="rId3" Type="http://schemas.openxmlformats.org/officeDocument/2006/relationships/image" Target="media/image3.png" /><Relationship Id="rId2" Type="http://schemas.openxmlformats.org/officeDocument/2006/relationships/image" Target="media/image2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1.png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image" Target="media/image4.png" /><Relationship Id="rId0" Type="http://schemas.openxmlformats.org/officeDocument/2006/relationships/slideLayout" Target="../slideLayouts/slideLayout2.xml" /></Relationships>
</file>

<file path=ppt/slides/_rels/slide12.xml.rels><?xml version="1.0" encoding="UTF-8" standalone="yes"?><Relationships xmlns="http://schemas.openxmlformats.org/package/2006/relationships"><Relationship Id="rId2" Type="http://schemas.openxmlformats.org/officeDocument/2006/relationships/image" Target="media/image6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5.png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image" Target="media/image7.png" /><Relationship Id="rId0" Type="http://schemas.openxmlformats.org/officeDocument/2006/relationships/slideLayout" Target="../slideLayouts/slideLayout2.xml" 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.xml" /><Relationship Id="rId0" Type="http://schemas.openxmlformats.org/officeDocument/2006/relationships/slideLayout" Target="../slideLayouts/slideLayout2.xml" 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.xml" /><Relationship Id="rId0" Type="http://schemas.openxmlformats.org/officeDocument/2006/relationships/slideLayout" Target="../slideLayouts/slideLayout2.xml" /></Relationships>
</file>

<file path=ppt/slides/_rels/slide1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7.xml.rels><?xml version="1.0" encoding="UTF-8" standalone="yes"?><Relationships xmlns="http://schemas.openxmlformats.org/package/2006/relationships"><Relationship Id="rId2" Type="http://schemas.openxmlformats.org/officeDocument/2006/relationships/image" Target="media/image8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4.xml" /></Relationships>
</file>

<file path=ppt/slides/_rels/slide1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image" Target="media/image9.png" /><Relationship Id="rId0" Type="http://schemas.openxmlformats.org/officeDocument/2006/relationships/slideLayout" Target="../slideLayouts/slideLayout2.xml" /></Relationships>
</file>

<file path=ppt/slides/_rels/slide2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image" Target="media/image10.jpg" /><Relationship Id="rId0" Type="http://schemas.openxmlformats.org/officeDocument/2006/relationships/slideLayout" Target="../slideLayouts/slideLayout2.xml" 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image" Target="media/image11.png" /><Relationship Id="rId0" Type="http://schemas.openxmlformats.org/officeDocument/2006/relationships/slideLayout" Target="../slideLayouts/slideLayout2.xml" /></Relationships>
</file>

<file path=ppt/slides/_rels/slide2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.xml" /><Relationship Id="rId0" Type="http://schemas.openxmlformats.org/officeDocument/2006/relationships/slideLayout" Target="../slideLayouts/slideLayout2.xml" /></Relationships>
</file>

<file path=ppt/slides/_rels/slide3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image" Target="media/image12.png" /><Relationship Id="rId0" Type="http://schemas.openxmlformats.org/officeDocument/2006/relationships/slideLayout" Target="../slideLayouts/slideLayout2.xml" /></Relationships>
</file>

<file path=ppt/slides/_rels/slide3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.xml" /><Relationship Id="rId0" Type="http://schemas.openxmlformats.org/officeDocument/2006/relationships/slideLayout" Target="../slideLayouts/slideLayout2.xml" 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image" Target="media/image13.png" /><Relationship Id="rId0" Type="http://schemas.openxmlformats.org/officeDocument/2006/relationships/slideLayout" Target="../slideLayouts/slideLayout2.xml" 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image" Target="media/image14.png" /><Relationship Id="rId0" Type="http://schemas.openxmlformats.org/officeDocument/2006/relationships/slideLayout" Target="../slideLayouts/slideLayout2.xml" /></Relationships>
</file>

<file path=ppt/slides/_rels/slide4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image" Target="media/image15.png" /><Relationship Id="rId0" Type="http://schemas.openxmlformats.org/officeDocument/2006/relationships/slideLayout" Target="../slideLayouts/slideLayout2.xml" 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image" Target="media/image16.png" /><Relationship Id="rId0" Type="http://schemas.openxmlformats.org/officeDocument/2006/relationships/slideLayout" Target="../slideLayouts/slideLayout2.xml" 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image" Target="media/image17.png" /><Relationship Id="rId0" Type="http://schemas.openxmlformats.org/officeDocument/2006/relationships/slideLayout" Target="../slideLayouts/slideLayout2.xml" /></Relationships>
</file>

<file path=ppt/slides/_rels/slide4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4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4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1.xml" /></Relationships>
</file>

<file path=ppt/slides/_rels/slide4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7.xml" /><Relationship Id="rId0" Type="http://schemas.openxmlformats.org/officeDocument/2006/relationships/slideLayout" Target="../slideLayouts/slideLayout2.xml" /></Relationships>
</file>

<file path=ppt/slides/_rels/slide5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5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image" Target="media/image18.png" /><Relationship Id="rId0" Type="http://schemas.openxmlformats.org/officeDocument/2006/relationships/slideLayout" Target="../slideLayouts/slideLayout2.xml" /></Relationships>
</file>

<file path=ppt/slides/_rels/slide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8.xml" /><Relationship Id="rId0" Type="http://schemas.openxmlformats.org/officeDocument/2006/relationships/slideLayout" Target="../slideLayouts/slideLayout2.xml" /></Relationships>
</file>

<file path=ppt/slides/_rels/slide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0"/>
          <p:cNvSpPr>
            <a:spLocks noGrp="true" noChangeArrowheads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1"/>
              </a:spcBef>
              <a:buFontTx/>
              <a:buNone/>
            </a:pPr>
            <a:fld id="{63CF9846-C3D4-9247-85D8-B78F1B0B0875}" type="slidenum">
              <a:rPr lang="zh-CN" altLang="en-US" sz="1400">
                <a:latin typeface="Times New Roman" charset="0"/>
                <a:ea typeface="宋体" charset="-122"/>
              </a:rPr>
              <a:t>1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3" name="Rectangle 2"/>
          <p:cNvSpPr>
            <a:spLocks noGrp="true" noChangeArrowheads="true"/>
          </p:cNvSpPr>
          <p:nvPr>
            <p:ph type="ctrTitle"/>
          </p:nvPr>
        </p:nvSpPr>
        <p:spPr>
          <a:xfrm>
            <a:off x="685800" y="2133600"/>
            <a:ext cx="7772400" cy="1828800"/>
          </a:xfrm>
        </p:spPr>
        <p:txBody>
          <a:bodyPr/>
          <a:lstStyle/>
          <a:p>
            <a:pPr/>
            <a:r>
              <a:rPr lang="en-US" sz="3200">
                <a:latin typeface="Comic Sans MS"/>
                <a:ea typeface="宋体"/>
                <a:cs typeface="+mj-cs"/>
              </a:rPr>
              <a:t>Nonlocal Jumps</a:t>
            </a:r>
            <a:endParaRPr lang="en-US" sz="3200">
              <a:latin typeface="宋体"/>
              <a:ea typeface="宋体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pic>
        <p:nvPicPr>
          <p:cNvPr id="6" name="内容占位符 4"/>
          <p:cNvPicPr>
            <a:picLocks noGrp="true" noChangeAspect="true"/>
          </p:cNvPicPr>
          <p:nvPr>
            <p:ph idx="1"/>
          </p:nvPr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762000" y="0"/>
            <a:ext cx="6201918" cy="4174676"/>
          </a:xfrm>
        </p:spPr>
      </p:pic>
      <p:sp>
        <p:nvSpPr>
          <p:cNvPr id="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10</a:t>
            </a:fld>
            <a:endParaRPr lang="en-US" altLang="zh-CN"/>
          </a:p>
        </p:txBody>
      </p:sp>
      <p:pic>
        <p:nvPicPr>
          <p:cNvPr id="8" name="图片 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838200" y="4114800"/>
            <a:ext cx="6019800" cy="2761376"/>
          </a:xfrm>
          <a:prstGeom prst="rect">
            <a:avLst/>
          </a:prstGeom>
        </p:spPr>
      </p:pic>
      <p:pic>
        <p:nvPicPr>
          <p:cNvPr id="9" name="图片 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096000" y="2895600"/>
            <a:ext cx="2643759" cy="19157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例子</a:t>
            </a:r>
            <a:endParaRPr/>
          </a:p>
        </p:txBody>
      </p:sp>
      <p:pic>
        <p:nvPicPr>
          <p:cNvPr id="12" name="内容占位符 4"/>
          <p:cNvPicPr>
            <a:picLocks noGrp="true" noChangeAspect="true"/>
          </p:cNvPicPr>
          <p:nvPr>
            <p:ph idx="1"/>
          </p:nvPr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37872" y="1405890"/>
            <a:ext cx="7715855" cy="5410200"/>
          </a:xfrm>
        </p:spPr>
      </p:pic>
      <p:sp>
        <p:nvSpPr>
          <p:cNvPr id="1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11</a:t>
            </a:fld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endParaRPr kumimoji="true" lang="zh-CN" altLang="en-US"/>
          </a:p>
        </p:txBody>
      </p:sp>
      <p:pic>
        <p:nvPicPr>
          <p:cNvPr id="16" name="内容占位符 4"/>
          <p:cNvPicPr>
            <a:picLocks noGrp="true" noChangeAspect="true"/>
          </p:cNvPicPr>
          <p:nvPr>
            <p:ph idx="1"/>
          </p:nvPr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764931" y="0"/>
            <a:ext cx="7840394" cy="5574030"/>
          </a:xfrm>
        </p:spPr>
      </p:pic>
      <p:sp>
        <p:nvSpPr>
          <p:cNvPr id="1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12</a:t>
            </a:fld>
            <a:endParaRPr lang="en-US" altLang="zh-CN"/>
          </a:p>
        </p:txBody>
      </p:sp>
      <p:pic>
        <p:nvPicPr>
          <p:cNvPr id="18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761121" y="5606415"/>
            <a:ext cx="8090189" cy="1131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结果</a:t>
            </a:r>
            <a:endParaRPr/>
          </a:p>
        </p:txBody>
      </p:sp>
      <p:sp>
        <p:nvSpPr>
          <p:cNvPr id="2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说明从</a:t>
            </a:r>
            <a:r>
              <a:rPr kumimoji="true" lang="en-US" altLang="zh-CN" dirty="false" err="true"/>
              <a:t>longjmp</a:t>
            </a:r>
            <a:r>
              <a:rPr kumimoji="true" lang="zh-CN" altLang="en-US" dirty="false"/>
              <a:t>返回到</a:t>
            </a:r>
            <a:r>
              <a:rPr kumimoji="true" lang="en-US" altLang="zh-CN" dirty="false"/>
              <a:t>main</a:t>
            </a:r>
            <a:r>
              <a:rPr kumimoji="true" lang="zh-CN" altLang="en-US" dirty="false"/>
              <a:t>函数时，局部变量不一定能回到原来的值</a:t>
            </a:r>
            <a:endParaRPr kumimoji="true" lang="en-US" altLang="zh-CN" dirty="false"/>
          </a:p>
          <a:p>
            <a:pPr lvl="1"/>
            <a:r>
              <a:rPr kumimoji="true" lang="zh-CN" altLang="en-US" dirty="false"/>
              <a:t>大多数实现并不回滚自动变量和寄存器变量的值</a:t>
            </a:r>
            <a:endParaRPr/>
          </a:p>
        </p:txBody>
      </p:sp>
      <p:sp>
        <p:nvSpPr>
          <p:cNvPr id="22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13</a:t>
            </a:fld>
            <a:endParaRPr lang="en-US" altLang="zh-CN"/>
          </a:p>
        </p:txBody>
      </p:sp>
      <p:pic>
        <p:nvPicPr>
          <p:cNvPr id="23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838200" y="3352800"/>
            <a:ext cx="6997773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16="http://schemas.microsoft.com/office/drawing/2014/main" xmlns:a="http://schemas.openxmlformats.org/drawingml/2006/main" xmlns:mc="http://schemas.openxmlformats.org/markup-compatibility/2006" mc:Ignorable="a16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1"/>
              </a:spcBef>
              <a:buFontTx/>
              <a:buNone/>
            </a:pPr>
            <a:fld id="{8071009E-52A8-A146-B4CE-A96272934A25}" type="slidenum">
              <a:rPr lang="zh-CN" altLang="en-US" sz="1400">
                <a:latin typeface="Times New Roman" charset="0"/>
                <a:ea typeface="宋体" charset="-122"/>
              </a:rPr>
              <a:t>14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graphicFrame>
        <p:nvGraphicFramePr>
          <p:cNvPr id="26" name="Group 3"/>
          <p:cNvGraphicFramePr/>
          <p:nvPr/>
        </p:nvGraphicFramePr>
        <p:xfrm>
          <a:off x="533400" y="1595438"/>
          <a:ext cx="7924800" cy="3408362"/>
        </p:xfrm>
        <a:graphic>
          <a:graphicData uri="http://schemas.openxmlformats.org/drawingml/2006/table">
            <a:tbl>
              <a:tblPr/>
              <a:tblGrid>
                <a:gridCol w="7924800">
                  <a:extLst>
                    <a:ext uri="{9D8B030D-6E8A-4147-A177-3AD203B41FA5}">
                      <a16:colId val="1"/>
                    </a:ext>
                  </a:extLst>
                </a:gridCol>
              </a:tblGrid>
              <a:tr h="3408362">
                <a:tc>
                  <a:txBody>
                    <a:bodyPr/>
                    <a:lstStyle/>
                    <a:p>
                      <a:pPr marL="0" marR="0" lvl="0" indent="0" algn="l" defTabSz="91440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#include &lt;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setjump.h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&gt;</a:t>
                      </a:r>
                      <a:endParaRPr/>
                    </a:p>
                    <a:p>
                      <a:pPr marL="0" marR="0" lvl="0" indent="0" algn="l" defTabSz="91440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false" lang="en-US" altLang="zh-CN" sz="2000" b="true" i="false" u="none" strike="noStrike" cap="none" normalizeH="false" baseline="0" dirty="fals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  <a:p>
                      <a:pPr marL="0" marR="0" lvl="0" indent="0" algn="l" defTabSz="91440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int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  <a:r>
                        <a:rPr kumimoji="false" lang="en-US" altLang="zh-CN" sz="24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sigsetjmp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(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sigjmp_buf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env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, 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int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savesigs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);</a:t>
                      </a:r>
                      <a:endParaRPr/>
                    </a:p>
                    <a:p>
                      <a:pPr marL="0" marR="0" lvl="0" indent="0" algn="r" defTabSz="91440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Returns: 0 from 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sigsetjmp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, </a:t>
                      </a:r>
                      <a:b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</a:b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nonzero from 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siglongjumps</a:t>
                      </a:r>
                      <a:endParaRPr kumimoji="false" lang="en-US" altLang="zh-CN" sz="2000" b="true" i="false" u="none" strike="noStrike" cap="none" normalizeH="false" baseline="0" dirty="false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  <a:p>
                      <a:pPr marL="0" marR="0" lvl="0" indent="0" algn="l" defTabSz="91440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false" lang="en-US" altLang="zh-CN" sz="2000" b="true" i="false" u="none" strike="noStrike" cap="none" normalizeH="false" baseline="0" dirty="fals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宋体" pitchFamily="2" charset="-122"/>
                        <a:cs typeface="Courier New" pitchFamily="49" charset="0"/>
                      </a:endParaRPr>
                    </a:p>
                    <a:p>
                      <a:pPr marL="0" marR="0" lvl="0" indent="0" algn="l" defTabSz="91440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#include &lt;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setjmp.h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&gt;</a:t>
                      </a:r>
                      <a:endParaRPr/>
                    </a:p>
                    <a:p>
                      <a:pPr marL="0" marR="0" lvl="0" indent="0" algn="l" defTabSz="91440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void </a:t>
                      </a:r>
                      <a:r>
                        <a:rPr kumimoji="false" lang="en-US" altLang="zh-CN" sz="24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siglongjmp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(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sigjmp_buf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env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, 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int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 </a:t>
                      </a:r>
                      <a:r>
                        <a:rPr kumimoji="false" lang="en-US" altLang="zh-CN" sz="2000" b="true" i="false" u="none" strike="noStrike" cap="none" normalizeH="false" baseline="0" dirty="false" err="tru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retval</a:t>
                      </a: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);</a:t>
                      </a:r>
                      <a:endParaRPr/>
                    </a:p>
                    <a:p>
                      <a:pPr marL="0" marR="0" lvl="0" indent="0" algn="r" defTabSz="91440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false" lang="en-US" altLang="zh-CN" sz="2000" b="true" i="false" u="none" strike="noStrike" cap="none" normalizeH="false" baseline="0" dirty="false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宋体" pitchFamily="2" charset="-122"/>
                          <a:cs typeface="Courier New" pitchFamily="49" charset="0"/>
                        </a:rPr>
                        <a:t>Never returns</a:t>
                      </a:r>
                      <a:endParaRPr/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</a:tbl>
          </a:graphicData>
        </a:graphic>
      </p:graphicFrame>
      <p:sp>
        <p:nvSpPr>
          <p:cNvPr id="27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Nonlocal Jumps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1"/>
              </a:spcBef>
              <a:buFontTx/>
              <a:buNone/>
            </a:pPr>
            <a:fld id="{3F321B17-F01B-CE4D-AC01-D1728EBE7552}" type="slidenum">
              <a:rPr lang="zh-CN" altLang="en-US" sz="1400">
                <a:latin typeface="Times New Roman" charset="0"/>
                <a:ea typeface="宋体" charset="-122"/>
              </a:rPr>
              <a:t>15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30" name="Rectangle 2"/>
          <p:cNvSpPr>
            <a:spLocks noGrp="true" noChangeArrowheads="true"/>
          </p:cNvSpPr>
          <p:nvPr>
            <p:ph type="body" idx="1"/>
          </p:nvPr>
        </p:nvSpPr>
        <p:spPr>
          <a:xfrm>
            <a:off x="381000" y="381000"/>
            <a:ext cx="8458200" cy="1676400"/>
          </a:xfrm>
          <a:solidFill>
            <a:schemeClr val="bg1"/>
          </a:solidFill>
        </p:spPr>
        <p:txBody>
          <a:bodyPr/>
          <a:lstStyle/>
          <a:p>
            <a:pPr>
              <a:buFontTx/>
              <a:buNone/>
            </a:pPr>
            <a:r>
              <a:rPr lang="zh-CN" altLang="en-US" sz="1800" b="true">
                <a:latin typeface="Courier New" charset="0"/>
                <a:ea typeface="宋体" charset="-122"/>
                <a:cs typeface="Courier New" charset="0"/>
              </a:rPr>
              <a:t>1  #</a:t>
            </a: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include "csapp.h"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2  sigjmp_buf buf;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3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4  void handler(int sig) { </a:t>
            </a:r>
            <a:r>
              <a:rPr lang="en-US" altLang="zh-CN" sz="1800" b="true">
                <a:solidFill>
                  <a:srgbClr val="FF0000"/>
                </a:solidFill>
                <a:latin typeface="Courier New" charset="0"/>
                <a:ea typeface="宋体" charset="-122"/>
                <a:cs typeface="Courier New" charset="0"/>
              </a:rPr>
              <a:t>siglongjmp</a:t>
            </a: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(buf, 1); }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5</a:t>
            </a:r>
            <a:endParaRPr/>
          </a:p>
          <a:p>
            <a:pPr>
              <a:buFontTx/>
              <a:buNone/>
            </a:pPr>
            <a:endParaRPr lang="zh-CN" altLang="en-US" sz="1800" b="true">
              <a:latin typeface="Courier New" charset="0"/>
              <a:ea typeface="宋体" charset="-122"/>
              <a:cs typeface="Courier New" charset="0"/>
            </a:endParaRPr>
          </a:p>
        </p:txBody>
      </p:sp>
      <p:sp>
        <p:nvSpPr>
          <p:cNvPr id="31" name="Rectangle 2"/>
          <p:cNvSpPr txBox="true">
            <a:spLocks noChangeArrowheads="true"/>
          </p:cNvSpPr>
          <p:nvPr/>
        </p:nvSpPr>
        <p:spPr bwMode="auto">
          <a:xfrm>
            <a:off x="381000" y="2057400"/>
            <a:ext cx="8458200" cy="449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/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6  int main()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7  {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8     Signal(SIGINT, handler);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9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10    if (!</a:t>
            </a:r>
            <a:r>
              <a:rPr lang="en-US" altLang="zh-CN" sz="1800">
                <a:solidFill>
                  <a:srgbClr val="FF0000"/>
                </a:solidFill>
                <a:latin typeface="Courier New" charset="0"/>
                <a:cs typeface="Courier New" charset="0"/>
              </a:rPr>
              <a:t>sigsetjmp</a:t>
            </a:r>
            <a:r>
              <a:rPr lang="en-US" altLang="zh-CN" sz="1800">
                <a:latin typeface="Courier New" charset="0"/>
                <a:cs typeface="Courier New" charset="0"/>
              </a:rPr>
              <a:t>(buf, 1))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11       printf("starting\n");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12    else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13       printf("restarting\n");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14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15    while(1) {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16       Sleep(1);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17       printf("processing...\n");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18    }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19    exit(0);</a:t>
            </a:r>
            <a:endParaRPr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>
                <a:latin typeface="Courier New" charset="0"/>
                <a:cs typeface="Courier New" charset="0"/>
              </a:rPr>
              <a:t>20 }</a:t>
            </a:r>
            <a:endParaRPr/>
          </a:p>
        </p:txBody>
      </p:sp>
      <p:sp>
        <p:nvSpPr>
          <p:cNvPr id="32" name="Freeform 1"/>
          <p:cNvSpPr/>
          <p:nvPr/>
        </p:nvSpPr>
        <p:spPr bwMode="auto">
          <a:xfrm>
            <a:off x="4211638" y="1692275"/>
            <a:ext cx="1198562" cy="1914525"/>
          </a:xfrm>
          <a:custGeom>
            <a:avLst/>
            <a:gdLst>
              <a:gd name="T0" fmla="*/ 741248 w 1197793"/>
              <a:gd name="T1" fmla="*/ 0 h 1914627"/>
              <a:gd name="T2" fmla="*/ 1194233 w 1197793"/>
              <a:gd name="T3" fmla="*/ 1077661 h 1914627"/>
              <a:gd name="T4" fmla="*/ 343170 w 1197793"/>
              <a:gd name="T5" fmla="*/ 1868844 h 1914627"/>
              <a:gd name="T6" fmla="*/ 0 w 1197793"/>
              <a:gd name="T7" fmla="*/ 1746077 h 191462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97793" h="1914627">
                <a:moveTo>
                  <a:pt x="736979" y="0"/>
                </a:moveTo>
                <a:cubicBezTo>
                  <a:pt x="995149" y="383275"/>
                  <a:pt x="1253319" y="766550"/>
                  <a:pt x="1187355" y="1078174"/>
                </a:cubicBezTo>
                <a:cubicBezTo>
                  <a:pt x="1121391" y="1389798"/>
                  <a:pt x="539086" y="1758287"/>
                  <a:pt x="341194" y="1869744"/>
                </a:cubicBezTo>
                <a:cubicBezTo>
                  <a:pt x="143302" y="1981201"/>
                  <a:pt x="71651" y="1864057"/>
                  <a:pt x="0" y="1746914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arrow" w="med" len="med"/>
          </a:ln>
          <a:extLst>
            <a:ext uri="{909E8E84-426E-40DD-AFC4-6F175D3DCCD1}"/>
          </a:extLst>
        </p:spPr>
        <p:txBody>
          <a:bodyPr anchor="ctr"/>
          <a:lstStyle/>
          <a:p>
            <a:pPr/>
            <a:endParaRPr lang="zh-CN" altLang="en-US"/>
          </a:p>
        </p:txBody>
      </p:sp>
      <p:sp>
        <p:nvSpPr>
          <p:cNvPr id="33" name="Freeform 2"/>
          <p:cNvSpPr/>
          <p:nvPr/>
        </p:nvSpPr>
        <p:spPr bwMode="auto">
          <a:xfrm>
            <a:off x="323850" y="1447800"/>
            <a:ext cx="1352550" cy="4054475"/>
          </a:xfrm>
          <a:custGeom>
            <a:avLst/>
            <a:gdLst>
              <a:gd name="T0" fmla="*/ 1351662 w 1352661"/>
              <a:gd name="T1" fmla="*/ 5275070 h 3905808"/>
              <a:gd name="T2" fmla="*/ 615226 w 1352661"/>
              <a:gd name="T3" fmla="*/ 5473321 h 3905808"/>
              <a:gd name="T4" fmla="*/ 1533 w 1352661"/>
              <a:gd name="T5" fmla="*/ 2796921 h 3905808"/>
              <a:gd name="T6" fmla="*/ 465215 w 1352661"/>
              <a:gd name="T7" fmla="*/ 358420 h 3905808"/>
              <a:gd name="T8" fmla="*/ 1215284 w 1352661"/>
              <a:gd name="T9" fmla="*/ 61043 h 39058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52661" h="3905808">
                <a:moveTo>
                  <a:pt x="1352661" y="3631385"/>
                </a:moveTo>
                <a:cubicBezTo>
                  <a:pt x="1096765" y="3841787"/>
                  <a:pt x="840870" y="4052190"/>
                  <a:pt x="615682" y="3767862"/>
                </a:cubicBezTo>
                <a:cubicBezTo>
                  <a:pt x="390494" y="3483534"/>
                  <a:pt x="26554" y="2512268"/>
                  <a:pt x="1533" y="1925414"/>
                </a:cubicBezTo>
                <a:cubicBezTo>
                  <a:pt x="-23488" y="1338560"/>
                  <a:pt x="263115" y="560638"/>
                  <a:pt x="465557" y="246740"/>
                </a:cubicBezTo>
                <a:cubicBezTo>
                  <a:pt x="667999" y="-67158"/>
                  <a:pt x="942091" y="-12568"/>
                  <a:pt x="1216184" y="42023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arrow" w="med" len="med"/>
          </a:ln>
          <a:extLst>
            <a:ext uri="{909E8E84-426E-40DD-AFC4-6F175D3DCCD1}"/>
          </a:extLst>
        </p:spPr>
        <p:txBody>
          <a:bodyPr anchor="ctr"/>
          <a:lstStyle/>
          <a:p>
            <a:pPr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课堂练习</a:t>
            </a:r>
            <a:endParaRPr/>
          </a:p>
        </p:txBody>
      </p:sp>
      <p:sp>
        <p:nvSpPr>
          <p:cNvPr id="36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8382000" cy="4419600"/>
          </a:xfrm>
        </p:spPr>
        <p:txBody>
          <a:bodyPr/>
          <a:lstStyle/>
          <a:p>
            <a:pPr/>
            <a:r>
              <a:rPr kumimoji="true" lang="zh-CN" altLang="en-US" dirty="false"/>
              <a:t>本章中我们介绍了一些具有不同寻常的调用和返回行为的函数：</a:t>
            </a:r>
            <a:r>
              <a:rPr kumimoji="true" lang="en-US" altLang="zh-CN" dirty="false" err="true"/>
              <a:t>setjmp</a:t>
            </a:r>
            <a:r>
              <a:rPr kumimoji="true" lang="zh-CN" altLang="en-US" dirty="false"/>
              <a:t>、</a:t>
            </a:r>
            <a:r>
              <a:rPr kumimoji="true" lang="en-US" altLang="zh-CN" dirty="false" err="true"/>
              <a:t>longjmp</a:t>
            </a:r>
            <a:r>
              <a:rPr kumimoji="true" lang="zh-CN" altLang="en-US" dirty="false"/>
              <a:t>、</a:t>
            </a:r>
            <a:r>
              <a:rPr kumimoji="true" lang="en-US" altLang="zh-CN" dirty="false" err="true"/>
              <a:t>execve</a:t>
            </a:r>
            <a:r>
              <a:rPr kumimoji="true" lang="zh-CN" altLang="en-US" dirty="false"/>
              <a:t>和</a:t>
            </a:r>
            <a:r>
              <a:rPr kumimoji="true" lang="en-US" altLang="zh-CN" dirty="false"/>
              <a:t>fork</a:t>
            </a:r>
            <a:r>
              <a:rPr kumimoji="true" lang="zh-CN" altLang="en-US" dirty="false"/>
              <a:t>。找到下面行为中和每个函数相匹配的一种：</a:t>
            </a:r>
            <a:endParaRPr kumimoji="true" lang="en-US" altLang="zh-CN" dirty="false"/>
          </a:p>
          <a:p>
            <a:pPr lvl="1"/>
            <a:r>
              <a:rPr kumimoji="true" lang="en-US" altLang="zh-CN" dirty="false"/>
              <a:t>A. </a:t>
            </a:r>
            <a:r>
              <a:rPr kumimoji="true" lang="zh-CN" altLang="en-US" dirty="false"/>
              <a:t>调用一次，返回两次；</a:t>
            </a:r>
            <a:endParaRPr kumimoji="true" lang="en-US" altLang="zh-CN" dirty="false"/>
          </a:p>
          <a:p>
            <a:pPr lvl="1"/>
            <a:r>
              <a:rPr kumimoji="true" lang="en-US" altLang="zh-CN" dirty="false"/>
              <a:t>B. </a:t>
            </a:r>
            <a:r>
              <a:rPr kumimoji="true" lang="zh-CN" altLang="en-US" dirty="false"/>
              <a:t>调用一次，从不返回；</a:t>
            </a:r>
            <a:endParaRPr kumimoji="true" lang="en-US" altLang="zh-CN" dirty="false"/>
          </a:p>
          <a:p>
            <a:pPr lvl="1"/>
            <a:r>
              <a:rPr kumimoji="true" lang="en-US" altLang="zh-CN" dirty="false"/>
              <a:t>C. </a:t>
            </a:r>
            <a:r>
              <a:rPr kumimoji="true" lang="zh-CN" altLang="en-US" dirty="false"/>
              <a:t>调用一次，返回一次或者多次。</a:t>
            </a:r>
            <a:endParaRPr kumimoji="true" lang="en-US" altLang="zh-CN" dirty="false"/>
          </a:p>
        </p:txBody>
      </p:sp>
      <p:sp>
        <p:nvSpPr>
          <p:cNvPr id="37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1"/>
              </a:spcBef>
              <a:buFontTx/>
              <a:buNone/>
            </a:pPr>
            <a:fld id="{E2D27147-119B-4F4D-B5FA-54FE5804AED2}" type="slidenum">
              <a:rPr lang="zh-CN" altLang="en-US" sz="1400">
                <a:latin typeface="Times New Roman" charset="0"/>
                <a:ea typeface="宋体" charset="-122"/>
              </a:rPr>
              <a:t>16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030"/>
          <p:cNvSpPr>
            <a:spLocks noGrp="true" noChangeArrowheads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1"/>
              </a:spcBef>
              <a:buFontTx/>
              <a:buNone/>
            </a:pPr>
            <a:fld id="{C7915FAF-6333-7C48-83DC-8CEC722B8D30}" type="slidenum">
              <a:rPr lang="zh-CN" altLang="en-US" sz="1400">
                <a:latin typeface="Times New Roman" charset="0"/>
                <a:ea typeface="宋体" charset="-122"/>
              </a:rPr>
              <a:t>17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40" name="Rectangle 2"/>
          <p:cNvSpPr>
            <a:spLocks noGrp="true" noChangeArrowheads="true"/>
          </p:cNvSpPr>
          <p:nvPr>
            <p:ph type="ctrTitle"/>
          </p:nvPr>
        </p:nvSpPr>
        <p:spPr>
          <a:xfrm>
            <a:off x="685800" y="2133600"/>
            <a:ext cx="7772400" cy="1828800"/>
          </a:xfrm>
        </p:spPr>
        <p:txBody>
          <a:bodyPr/>
          <a:lstStyle/>
          <a:p>
            <a:pPr/>
            <a:r>
              <a:rPr lang="zh-CN" altLang="en-US" sz="3200">
                <a:ea typeface="宋体" charset="-122"/>
              </a:rPr>
              <a:t>进程间通信</a:t>
            </a:r>
            <a:br>
              <a:rPr lang="en-US" altLang="zh-CN" sz="3200">
                <a:ea typeface="宋体" charset="-122"/>
              </a:rPr>
            </a:br>
            <a:r>
              <a:rPr lang="en-US" altLang="zh-CN" sz="3200">
                <a:ea typeface="宋体" charset="-122"/>
              </a:rPr>
              <a:t>Inter Process Communication (IPC)</a:t>
            </a:r>
            <a:endParaRPr lang="en-US" altLang="zh-CN" sz="3200">
              <a:latin typeface="宋体" charset="-122"/>
              <a:ea typeface="宋体" charset="-122"/>
            </a:endParaRPr>
          </a:p>
        </p:txBody>
      </p:sp>
      <p:pic>
        <p:nvPicPr>
          <p:cNvPr id="41" name="图片 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3276600" y="3997325"/>
            <a:ext cx="28194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进程间通信</a:t>
            </a:r>
            <a:endParaRPr/>
          </a:p>
        </p:txBody>
      </p:sp>
      <p:sp>
        <p:nvSpPr>
          <p:cNvPr id="44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/>
              <a:t>进程间通信目的：</a:t>
            </a:r>
            <a:endParaRPr kumimoji="true" lang="en-US" altLang="zh-CN"/>
          </a:p>
          <a:p>
            <a:pPr lvl="1"/>
            <a:r>
              <a:rPr kumimoji="true" lang="zh-CN" altLang="en-US"/>
              <a:t>数据传输</a:t>
            </a:r>
            <a:endParaRPr kumimoji="true" lang="en-US" altLang="zh-CN"/>
          </a:p>
          <a:p>
            <a:pPr lvl="2"/>
            <a:r>
              <a:rPr kumimoji="true" lang="zh-CN" altLang="en-US"/>
              <a:t>一个进程需要将它的数据发送给另一个进程，发送的数据量在一个字节到几</a:t>
            </a:r>
            <a:r>
              <a:rPr kumimoji="true" lang="en-US" altLang="zh-CN"/>
              <a:t>M</a:t>
            </a:r>
            <a:r>
              <a:rPr kumimoji="true" lang="zh-CN" altLang="en-US"/>
              <a:t>字节之间</a:t>
            </a:r>
            <a:endParaRPr kumimoji="true" lang="en-US" altLang="zh-CN"/>
          </a:p>
          <a:p>
            <a:pPr lvl="1"/>
            <a:r>
              <a:rPr kumimoji="true" lang="zh-CN" altLang="en-US"/>
              <a:t>共享数据 </a:t>
            </a:r>
            <a:endParaRPr kumimoji="true" lang="en-US" altLang="zh-CN"/>
          </a:p>
          <a:p>
            <a:pPr lvl="2"/>
            <a:r>
              <a:rPr kumimoji="true" lang="zh-CN" altLang="en-US"/>
              <a:t>多个进程想要操作共享数据，一个进程对共享数据</a:t>
            </a:r>
            <a:endParaRPr kumimoji="true" lang="en-US" altLang="zh-CN"/>
          </a:p>
          <a:p>
            <a:pPr lvl="1"/>
            <a:r>
              <a:rPr kumimoji="true" lang="zh-CN" altLang="en-US"/>
              <a:t>通知事件 </a:t>
            </a:r>
            <a:endParaRPr kumimoji="true" lang="en-US" altLang="zh-CN"/>
          </a:p>
          <a:p>
            <a:pPr lvl="2"/>
            <a:r>
              <a:rPr kumimoji="true" lang="zh-CN" altLang="en-US"/>
              <a:t>一个进程需要向另一个或一组进程发送消息，通知它（它们）发生了某种事件（如进程终止时要通知父进程）。</a:t>
            </a:r>
            <a:endParaRPr kumimoji="true" lang="en-US" altLang="zh-CN"/>
          </a:p>
        </p:txBody>
      </p:sp>
      <p:sp>
        <p:nvSpPr>
          <p:cNvPr id="45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9A4E3368-2998-A940-BD0B-60157446848F}" type="slidenum">
              <a:rPr lang="zh-CN" altLang="en-US" sz="1400" b="false">
                <a:latin typeface="Times New Roman" charset="0"/>
              </a:rPr>
              <a:t>18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进程间通信</a:t>
            </a:r>
            <a:endParaRPr/>
          </a:p>
        </p:txBody>
      </p:sp>
      <p:sp>
        <p:nvSpPr>
          <p:cNvPr id="48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进程间通信（</a:t>
            </a:r>
            <a:r>
              <a:rPr kumimoji="true" lang="en-US" altLang="zh-CN" dirty="false"/>
              <a:t>IPC</a:t>
            </a:r>
            <a:r>
              <a:rPr kumimoji="true" lang="zh-CN" altLang="en-US" dirty="false"/>
              <a:t>）目的：</a:t>
            </a:r>
            <a:endParaRPr kumimoji="true" lang="en-US" altLang="zh-CN" dirty="false"/>
          </a:p>
          <a:p>
            <a:pPr lvl="1"/>
            <a:r>
              <a:rPr kumimoji="true" lang="zh-CN" altLang="en-US" dirty="false"/>
              <a:t>资源共享 </a:t>
            </a:r>
            <a:endParaRPr kumimoji="true" lang="en-US" altLang="zh-CN" dirty="false"/>
          </a:p>
          <a:p>
            <a:pPr lvl="2"/>
            <a:r>
              <a:rPr kumimoji="true" lang="zh-CN" altLang="en-US" dirty="false"/>
              <a:t>多个进程之间共享同样的资源。为了做到这一点，需要内核提供锁和同步机制。</a:t>
            </a:r>
            <a:endParaRPr kumimoji="true" lang="en-US" altLang="zh-CN" dirty="false"/>
          </a:p>
          <a:p>
            <a:pPr lvl="1"/>
            <a:r>
              <a:rPr kumimoji="true" lang="zh-CN" altLang="en-US" dirty="false"/>
              <a:t>进程控制 </a:t>
            </a:r>
            <a:endParaRPr kumimoji="true" lang="en-US" altLang="zh-CN" dirty="false"/>
          </a:p>
          <a:p>
            <a:pPr lvl="2"/>
            <a:r>
              <a:rPr kumimoji="true" lang="zh-CN" altLang="en-US" dirty="false"/>
              <a:t>有些进程希望完全控制另一个进程的执行（如</a:t>
            </a:r>
            <a:r>
              <a:rPr kumimoji="true" lang="en-US" altLang="zh-CN" dirty="false"/>
              <a:t>Debug</a:t>
            </a:r>
            <a:r>
              <a:rPr kumimoji="true" lang="zh-CN" altLang="en-US" dirty="false"/>
              <a:t>进程），此时控制进程希望能够拦截另一个进程的所有陷入和异常，并能够及时知道它的状态改变。</a:t>
            </a:r>
            <a:endParaRPr/>
          </a:p>
        </p:txBody>
      </p:sp>
      <p:sp>
        <p:nvSpPr>
          <p:cNvPr id="49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D96F40EB-2C71-294E-ADF9-D15A3CA05F4B}" type="slidenum">
              <a:rPr lang="zh-CN" altLang="en-US" sz="1400" b="false">
                <a:latin typeface="Times New Roman" charset="0"/>
              </a:rPr>
              <a:t>19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Nonlocal Jumps</a:t>
            </a:r>
            <a:endParaRPr kumimoji="true" lang="zh-CN" altLang="en-US" dirty="false"/>
          </a:p>
        </p:txBody>
      </p:sp>
      <p:sp>
        <p:nvSpPr>
          <p:cNvPr id="52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C</a:t>
            </a:r>
            <a:r>
              <a:rPr kumimoji="true" lang="zh-CN" altLang="en-US" dirty="false"/>
              <a:t>语言的</a:t>
            </a:r>
            <a:r>
              <a:rPr kumimoji="true" lang="en-US" altLang="zh-CN" dirty="false" err="true"/>
              <a:t>goto</a:t>
            </a:r>
            <a:r>
              <a:rPr kumimoji="true" lang="zh-CN" altLang="en-US" dirty="false"/>
              <a:t>语句不能跨越函数</a:t>
            </a:r>
            <a:endParaRPr kumimoji="true" lang="en-US" altLang="zh-CN" dirty="false"/>
          </a:p>
          <a:p>
            <a:pPr/>
            <a:r>
              <a:rPr kumimoji="true" lang="zh-CN" altLang="en-US" dirty="false"/>
              <a:t>所以，要想实现跨越函数的跳转，就要采用</a:t>
            </a:r>
            <a:r>
              <a:rPr kumimoji="true" lang="en-US" altLang="zh-CN" dirty="false" err="true"/>
              <a:t>setjmp</a:t>
            </a:r>
            <a:r>
              <a:rPr kumimoji="true" lang="zh-CN" altLang="en-US" dirty="false"/>
              <a:t>和</a:t>
            </a:r>
            <a:r>
              <a:rPr kumimoji="true" lang="en-US" altLang="zh-CN" dirty="false" err="true"/>
              <a:t>longjmp</a:t>
            </a:r>
            <a:endParaRPr kumimoji="true" lang="en-US" altLang="zh-CN" dirty="false"/>
          </a:p>
          <a:p>
            <a:pPr lvl="1"/>
            <a:r>
              <a:rPr kumimoji="true" lang="en-US" altLang="zh-CN" dirty="false" err="true"/>
              <a:t>Setjmp</a:t>
            </a:r>
            <a:r>
              <a:rPr kumimoji="true" lang="zh-CN" altLang="en-US" dirty="false"/>
              <a:t>：</a:t>
            </a:r>
            <a:endParaRPr kumimoji="true" lang="en-US" altLang="zh-CN" dirty="false"/>
          </a:p>
          <a:p>
            <a:pPr lvl="2"/>
            <a:r>
              <a:rPr lang="zh-CN" altLang="en-US" dirty="false">
                <a:ea typeface="宋体" pitchFamily="2" charset="-122"/>
              </a:rPr>
              <a:t>设置返回点</a:t>
            </a:r>
            <a:endParaRPr lang="en-US" altLang="zh-CN" dirty="false">
              <a:ea typeface="宋体" pitchFamily="2" charset="-122"/>
            </a:endParaRPr>
          </a:p>
          <a:p>
            <a:pPr lvl="1"/>
            <a:r>
              <a:rPr kumimoji="true" lang="en-US" altLang="zh-CN" dirty="false" err="true"/>
              <a:t>Longjmp</a:t>
            </a:r>
            <a:r>
              <a:rPr kumimoji="true" lang="en-US" altLang="zh-CN" dirty="false"/>
              <a:t>: </a:t>
            </a:r>
            <a:endParaRPr/>
          </a:p>
          <a:p>
            <a:pPr lvl="2"/>
            <a:r>
              <a:rPr kumimoji="true" lang="zh-CN" altLang="en-US" dirty="false"/>
              <a:t>跳转</a:t>
            </a:r>
            <a:endParaRPr/>
          </a:p>
        </p:txBody>
      </p:sp>
      <p:sp>
        <p:nvSpPr>
          <p:cNvPr id="5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2</a:t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进程间通信</a:t>
            </a:r>
            <a:endParaRPr/>
          </a:p>
        </p:txBody>
      </p:sp>
      <p:sp>
        <p:nvSpPr>
          <p:cNvPr id="5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en-US" altLang="zh-CN"/>
              <a:t>Linux</a:t>
            </a:r>
            <a:r>
              <a:rPr kumimoji="true" lang="zh-CN" altLang="en-US"/>
              <a:t>进程间通信来源（</a:t>
            </a:r>
            <a:r>
              <a:rPr kumimoji="true" lang="en-US" altLang="zh-CN"/>
              <a:t>Unix</a:t>
            </a:r>
            <a:r>
              <a:rPr kumimoji="true" lang="zh-CN" altLang="en-US"/>
              <a:t>）</a:t>
            </a:r>
            <a:endParaRPr kumimoji="true" lang="en-US" altLang="zh-CN"/>
          </a:p>
          <a:p>
            <a:pPr lvl="1"/>
            <a:r>
              <a:rPr kumimoji="true" lang="en-US" altLang="zh-CN"/>
              <a:t>AT&amp;T</a:t>
            </a:r>
            <a:endParaRPr/>
          </a:p>
          <a:p>
            <a:pPr lvl="2"/>
            <a:r>
              <a:rPr lang="zh-CN" altLang="en-US"/>
              <a:t>对</a:t>
            </a:r>
            <a:r>
              <a:rPr lang="en-US" altLang="zh-CN"/>
              <a:t>Unix</a:t>
            </a:r>
            <a:r>
              <a:rPr lang="zh-CN" altLang="en-US"/>
              <a:t>早期的进程间通信手段进行了系统的改进和扩充，形成了“</a:t>
            </a:r>
            <a:r>
              <a:rPr lang="en-US" altLang="zh-CN"/>
              <a:t>system V IPC”</a:t>
            </a:r>
            <a:r>
              <a:rPr lang="zh-CN" altLang="en-US"/>
              <a:t>，通信进程局限在单个计算机内</a:t>
            </a:r>
            <a:endParaRPr kumimoji="true" lang="en-US" altLang="zh-CN"/>
          </a:p>
          <a:p>
            <a:pPr lvl="1"/>
            <a:r>
              <a:rPr lang="en-US" altLang="zh-CN"/>
              <a:t>BSD</a:t>
            </a:r>
            <a:r>
              <a:rPr lang="zh-CN" altLang="en-US"/>
              <a:t>（加州大学伯克利分校的伯克利软件发布中心）</a:t>
            </a:r>
            <a:endParaRPr lang="en-US" altLang="zh-CN"/>
          </a:p>
          <a:p>
            <a:pPr lvl="2"/>
            <a:r>
              <a:rPr lang="zh-CN" altLang="en-US"/>
              <a:t>跳过了单机的限制，形成了基于套接口（</a:t>
            </a:r>
            <a:r>
              <a:rPr lang="en-US" altLang="zh-CN"/>
              <a:t>socket</a:t>
            </a:r>
            <a:r>
              <a:rPr lang="zh-CN" altLang="en-US"/>
              <a:t>）的进程间通信机制</a:t>
            </a:r>
            <a:endParaRPr kumimoji="true" lang="zh-CN" altLang="en-US"/>
          </a:p>
        </p:txBody>
      </p:sp>
      <p:sp>
        <p:nvSpPr>
          <p:cNvPr id="57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8B0DB548-0573-F640-9B5F-AE1352BEA267}" type="slidenum">
              <a:rPr lang="zh-CN" altLang="en-US" sz="1400" b="false">
                <a:latin typeface="Times New Roman" charset="0"/>
              </a:rPr>
              <a:t>20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进程间通信</a:t>
            </a:r>
            <a:endParaRPr/>
          </a:p>
        </p:txBody>
      </p:sp>
      <p:sp>
        <p:nvSpPr>
          <p:cNvPr id="6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/>
              <a:t>UNIX</a:t>
            </a:r>
            <a:r>
              <a:rPr lang="zh-CN" altLang="en-US"/>
              <a:t>进程间通信方式包括：</a:t>
            </a:r>
            <a:endParaRPr lang="en-US" altLang="zh-CN"/>
          </a:p>
          <a:p>
            <a:pPr lvl="1"/>
            <a:r>
              <a:rPr lang="zh-CN" altLang="en-US"/>
              <a:t>管道、</a:t>
            </a:r>
            <a:r>
              <a:rPr lang="en-US" altLang="zh-CN"/>
              <a:t>FIFO</a:t>
            </a:r>
            <a:r>
              <a:rPr lang="zh-CN" altLang="en-US"/>
              <a:t>、信号</a:t>
            </a:r>
            <a:endParaRPr lang="en-US" altLang="zh-CN"/>
          </a:p>
          <a:p>
            <a:pPr/>
            <a:r>
              <a:rPr lang="en-US" altLang="zh-CN"/>
              <a:t>System V</a:t>
            </a:r>
            <a:r>
              <a:rPr lang="zh-CN" altLang="en-US"/>
              <a:t>进程间通信方式包括：</a:t>
            </a:r>
            <a:endParaRPr lang="en-US" altLang="zh-CN"/>
          </a:p>
          <a:p>
            <a:pPr lvl="1"/>
            <a:r>
              <a:rPr lang="en-US" altLang="zh-CN"/>
              <a:t>System V</a:t>
            </a:r>
            <a:r>
              <a:rPr lang="zh-CN" altLang="en-US"/>
              <a:t>消息队列、</a:t>
            </a:r>
            <a:r>
              <a:rPr lang="en-US" altLang="zh-CN"/>
              <a:t>System V</a:t>
            </a:r>
            <a:r>
              <a:rPr lang="zh-CN" altLang="en-US"/>
              <a:t>信号灯、</a:t>
            </a:r>
            <a:r>
              <a:rPr lang="en-US" altLang="zh-CN"/>
              <a:t>System V</a:t>
            </a:r>
            <a:r>
              <a:rPr lang="zh-CN" altLang="en-US"/>
              <a:t>共享内存</a:t>
            </a:r>
            <a:endParaRPr lang="en-US" altLang="zh-CN"/>
          </a:p>
          <a:p>
            <a:pPr/>
            <a:r>
              <a:rPr lang="en-US" altLang="zh-CN"/>
              <a:t>POSIX</a:t>
            </a:r>
            <a:r>
              <a:rPr lang="zh-CN" altLang="en-US"/>
              <a:t>进程间通信包括：</a:t>
            </a:r>
            <a:endParaRPr lang="en-US" altLang="zh-CN"/>
          </a:p>
          <a:p>
            <a:pPr lvl="1"/>
            <a:r>
              <a:rPr lang="en-US" altLang="zh-CN"/>
              <a:t>posix</a:t>
            </a:r>
            <a:r>
              <a:rPr lang="zh-CN" altLang="en-US"/>
              <a:t>消息队列、</a:t>
            </a:r>
            <a:r>
              <a:rPr lang="en-US" altLang="zh-CN"/>
              <a:t>posix</a:t>
            </a:r>
            <a:r>
              <a:rPr lang="zh-CN" altLang="en-US"/>
              <a:t>信号灯、</a:t>
            </a:r>
            <a:r>
              <a:rPr lang="en-US" altLang="zh-CN"/>
              <a:t>posix</a:t>
            </a:r>
            <a:r>
              <a:rPr lang="zh-CN" altLang="en-US"/>
              <a:t>共享内存</a:t>
            </a:r>
            <a:endParaRPr kumimoji="true" lang="zh-CN" altLang="en-US"/>
          </a:p>
        </p:txBody>
      </p:sp>
      <p:sp>
        <p:nvSpPr>
          <p:cNvPr id="61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25062EA1-A6EB-C340-82D9-2928F88D1FDD}" type="slidenum">
              <a:rPr lang="zh-CN" altLang="en-US" sz="1400" b="false">
                <a:latin typeface="Times New Roman" charset="0"/>
              </a:rPr>
              <a:t>21</a:t>
            </a:fld>
            <a:endParaRPr lang="en-US" altLang="zh-CN" sz="1400" b="false">
              <a:latin typeface="Times New Roman" charset="0"/>
            </a:endParaRPr>
          </a:p>
        </p:txBody>
      </p:sp>
      <p:sp>
        <p:nvSpPr>
          <p:cNvPr id="62" name="矩形 4"/>
          <p:cNvSpPr/>
          <p:nvPr/>
        </p:nvSpPr>
        <p:spPr>
          <a:xfrm>
            <a:off x="366713" y="5110163"/>
            <a:ext cx="8153400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由于</a:t>
            </a:r>
            <a:r>
              <a:rPr lang="en-US" altLang="zh-CN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Unix</a:t>
            </a:r>
            <a:r>
              <a:rPr lang="zh-CN" altLang="en-US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版本的多样性，电子电气工程协会（</a:t>
            </a:r>
            <a:r>
              <a:rPr lang="en-US" altLang="zh-CN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IEEE</a:t>
            </a:r>
            <a:r>
              <a:rPr lang="zh-CN" altLang="en-US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）开发了一个独立的</a:t>
            </a:r>
            <a:r>
              <a:rPr lang="en-US" altLang="zh-CN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Unix</a:t>
            </a:r>
            <a:r>
              <a:rPr lang="zh-CN" altLang="en-US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标准，这个新的</a:t>
            </a:r>
            <a:r>
              <a:rPr lang="en-US" altLang="zh-CN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ANSI Unix</a:t>
            </a:r>
            <a:r>
              <a:rPr lang="zh-CN" altLang="en-US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标准被称为计算机环境的可移植性操作系统界面（</a:t>
            </a:r>
            <a:r>
              <a:rPr lang="en-US" altLang="zh-CN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POSIX</a:t>
            </a:r>
            <a:r>
              <a:rPr lang="zh-CN" altLang="en-US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）。现有大部分</a:t>
            </a:r>
            <a:r>
              <a:rPr lang="en-US" altLang="zh-CN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Unix</a:t>
            </a:r>
            <a:r>
              <a:rPr lang="zh-CN" altLang="en-US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和流行版本都是遵循</a:t>
            </a:r>
            <a:r>
              <a:rPr lang="en-US" altLang="zh-CN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POSIX</a:t>
            </a:r>
            <a:r>
              <a:rPr lang="zh-CN" altLang="en-US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标准的，而</a:t>
            </a:r>
            <a:r>
              <a:rPr lang="en-US" altLang="zh-CN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Linux</a:t>
            </a:r>
            <a:r>
              <a:rPr lang="zh-CN" altLang="en-US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从一开始就遵循</a:t>
            </a:r>
            <a:r>
              <a:rPr lang="en-US" altLang="zh-CN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POSIX</a:t>
            </a:r>
            <a:r>
              <a:rPr lang="zh-CN" altLang="en-US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标准</a:t>
            </a:r>
            <a:endParaRPr lang="zh-CN" altLang="en-US" dirty="fals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进程间通信</a:t>
            </a:r>
            <a:endParaRPr/>
          </a:p>
        </p:txBody>
      </p:sp>
      <p:sp>
        <p:nvSpPr>
          <p:cNvPr id="65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/>
              <a:t>Linux</a:t>
            </a:r>
            <a:r>
              <a:rPr lang="zh-CN" altLang="en-US"/>
              <a:t>继承了这些通信方式，包括：</a:t>
            </a:r>
            <a:endParaRPr lang="en-US" altLang="zh-CN"/>
          </a:p>
          <a:p>
            <a:pPr lvl="1"/>
            <a:r>
              <a:rPr lang="en-US" altLang="zh-CN"/>
              <a:t>#1.</a:t>
            </a:r>
            <a:r>
              <a:rPr lang="zh-CN" altLang="en-US"/>
              <a:t> 管道（</a:t>
            </a:r>
            <a:r>
              <a:rPr lang="en-US" altLang="zh-CN"/>
              <a:t>pipe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en-US" altLang="zh-CN"/>
              <a:t>#2.</a:t>
            </a:r>
            <a:r>
              <a:rPr lang="zh-CN" altLang="en-US"/>
              <a:t> 流管道</a:t>
            </a:r>
            <a:r>
              <a:rPr lang="en-US" altLang="zh-CN"/>
              <a:t>(s_pipe)</a:t>
            </a:r>
            <a:endParaRPr/>
          </a:p>
          <a:p>
            <a:pPr lvl="1"/>
            <a:r>
              <a:rPr lang="en-US" altLang="zh-CN"/>
              <a:t>#3.</a:t>
            </a:r>
            <a:r>
              <a:rPr lang="zh-CN" altLang="en-US"/>
              <a:t> 有名管道（</a:t>
            </a:r>
            <a:r>
              <a:rPr lang="en-US" altLang="zh-CN"/>
              <a:t>FIFO</a:t>
            </a:r>
            <a:r>
              <a:rPr lang="zh-CN" altLang="en-US"/>
              <a:t>）</a:t>
            </a:r>
            <a:endParaRPr/>
          </a:p>
          <a:p>
            <a:pPr lvl="1"/>
            <a:r>
              <a:rPr lang="en-US" altLang="zh-CN"/>
              <a:t>#4.</a:t>
            </a:r>
            <a:r>
              <a:rPr lang="zh-CN" altLang="en-US"/>
              <a:t> 信号（</a:t>
            </a:r>
            <a:r>
              <a:rPr lang="en-US" altLang="zh-CN"/>
              <a:t>signal</a:t>
            </a:r>
            <a:r>
              <a:rPr lang="zh-CN" altLang="en-US"/>
              <a:t>）</a:t>
            </a:r>
            <a:endParaRPr/>
          </a:p>
          <a:p>
            <a:pPr lvl="1"/>
            <a:r>
              <a:rPr lang="en-US" altLang="zh-CN"/>
              <a:t>#5.</a:t>
            </a:r>
            <a:r>
              <a:rPr lang="zh-CN" altLang="en-US"/>
              <a:t> 消息队列</a:t>
            </a:r>
            <a:endParaRPr/>
          </a:p>
          <a:p>
            <a:pPr lvl="1"/>
            <a:r>
              <a:rPr lang="en-US" altLang="zh-CN"/>
              <a:t>#6.</a:t>
            </a:r>
            <a:r>
              <a:rPr lang="zh-CN" altLang="en-US"/>
              <a:t> 共享内存</a:t>
            </a:r>
            <a:endParaRPr/>
          </a:p>
          <a:p>
            <a:pPr lvl="1"/>
            <a:r>
              <a:rPr lang="en-US" altLang="zh-CN"/>
              <a:t>#7.</a:t>
            </a:r>
            <a:r>
              <a:rPr lang="zh-CN" altLang="en-US"/>
              <a:t> 信号量</a:t>
            </a:r>
            <a:endParaRPr/>
          </a:p>
          <a:p>
            <a:pPr lvl="1"/>
            <a:r>
              <a:rPr lang="en-US" altLang="zh-CN"/>
              <a:t>#8.</a:t>
            </a:r>
            <a:r>
              <a:rPr lang="zh-CN" altLang="en-US"/>
              <a:t> 套接字（</a:t>
            </a:r>
            <a:r>
              <a:rPr lang="en-US" altLang="zh-CN"/>
              <a:t>socket)</a:t>
            </a:r>
            <a:endParaRPr/>
          </a:p>
          <a:p>
            <a:pPr/>
            <a:endParaRPr kumimoji="true" lang="zh-CN" altLang="en-US"/>
          </a:p>
        </p:txBody>
      </p:sp>
      <p:sp>
        <p:nvSpPr>
          <p:cNvPr id="66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4CC12CF9-951C-0444-9530-81D8B480E29E}" type="slidenum">
              <a:rPr lang="zh-CN" altLang="en-US" sz="1400" b="false">
                <a:latin typeface="Times New Roman" charset="0"/>
              </a:rPr>
              <a:t>22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管道（</a:t>
            </a:r>
            <a:r>
              <a:rPr kumimoji="true" lang="en-US" altLang="zh-CN"/>
              <a:t>pipe</a:t>
            </a:r>
            <a:r>
              <a:rPr kumimoji="true" lang="zh-CN" altLang="en-US"/>
              <a:t>）</a:t>
            </a:r>
            <a:endParaRPr/>
          </a:p>
        </p:txBody>
      </p:sp>
      <p:sp>
        <p:nvSpPr>
          <p:cNvPr id="6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/>
              <a:t>把一个程序的结果交给另一个程序</a:t>
            </a:r>
            <a:endParaRPr lang="en-US" altLang="zh-CN"/>
          </a:p>
          <a:p>
            <a:pPr lvl="1"/>
            <a:r>
              <a:rPr lang="zh-CN" altLang="en-US"/>
              <a:t>例如：</a:t>
            </a:r>
            <a:r>
              <a:rPr lang="en-US" altLang="zh-CN"/>
              <a:t>ps –ef |grep python</a:t>
            </a:r>
            <a:endParaRPr/>
          </a:p>
          <a:p>
            <a:pPr lvl="1"/>
            <a:r>
              <a:rPr kumimoji="true" lang="zh-CN" altLang="en-US"/>
              <a:t>又如：</a:t>
            </a:r>
            <a:r>
              <a:rPr lang="zh-CN" altLang="en-US"/>
              <a:t>将</a:t>
            </a:r>
            <a:r>
              <a:rPr lang="en-US" altLang="zh-CN"/>
              <a:t>/etc/issue</a:t>
            </a:r>
            <a:r>
              <a:rPr lang="zh-CN" altLang="en-US"/>
              <a:t>文件中的内容转换为大写后保存至</a:t>
            </a:r>
            <a:r>
              <a:rPr lang="en-US" altLang="zh-CN"/>
              <a:t>/tmp/issue.out</a:t>
            </a:r>
            <a:r>
              <a:rPr lang="zh-CN" altLang="en-US"/>
              <a:t>文件中</a:t>
            </a:r>
            <a:endParaRPr lang="en-US" altLang="zh-CN"/>
          </a:p>
          <a:p>
            <a:pPr lvl="2"/>
            <a:r>
              <a:rPr lang="en-US" altLang="zh-CN"/>
              <a:t>cat /etc/issue |tr [a-z] [A-Z] &gt; /tmp/issue.out</a:t>
            </a:r>
            <a:endParaRPr kumimoji="true" lang="en-US" altLang="zh-CN"/>
          </a:p>
          <a:p>
            <a:pPr lvl="1"/>
            <a:r>
              <a:rPr kumimoji="true" lang="en-US" altLang="zh-CN"/>
              <a:t>&gt;</a:t>
            </a:r>
            <a:r>
              <a:rPr kumimoji="true" lang="zh-CN" altLang="en-US"/>
              <a:t>为重定向符，将标准输出的内容转到指定的文件中</a:t>
            </a:r>
            <a:endParaRPr/>
          </a:p>
        </p:txBody>
      </p:sp>
      <p:sp>
        <p:nvSpPr>
          <p:cNvPr id="70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FED66437-C5B5-BF4C-89D4-AC2DEC762C67}" type="slidenum">
              <a:rPr lang="zh-CN" altLang="en-US" sz="1400" b="false">
                <a:latin typeface="Times New Roman" charset="0"/>
              </a:rPr>
              <a:t>23</a:t>
            </a:fld>
            <a:endParaRPr lang="en-US" altLang="zh-CN" sz="1400" b="false">
              <a:latin typeface="Times New Roman" charset="0"/>
            </a:endParaRPr>
          </a:p>
        </p:txBody>
      </p:sp>
      <p:sp>
        <p:nvSpPr>
          <p:cNvPr id="71" name="矩形 4"/>
          <p:cNvSpPr/>
          <p:nvPr/>
        </p:nvSpPr>
        <p:spPr>
          <a:xfrm>
            <a:off x="762000" y="5053013"/>
            <a:ext cx="7467600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Ps</a:t>
            </a:r>
            <a:r>
              <a:rPr lang="zh-CN" altLang="en-US" sz="2400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是</a:t>
            </a:r>
            <a:r>
              <a:rPr lang="en-US" altLang="zh-CN" sz="2400" b="false" dirty="false" err="tru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linux</a:t>
            </a:r>
            <a:r>
              <a:rPr lang="zh-CN" altLang="en-US" sz="2400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中非常强大的进程查看工具，其中</a:t>
            </a:r>
            <a:r>
              <a:rPr lang="en-US" altLang="zh-CN" sz="2400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-e</a:t>
            </a:r>
            <a:r>
              <a:rPr lang="zh-CN" altLang="en-US" sz="2400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为显示所有进程，</a:t>
            </a:r>
            <a:r>
              <a:rPr lang="en-US" altLang="zh-CN" sz="2400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-f</a:t>
            </a:r>
            <a:r>
              <a:rPr lang="zh-CN" altLang="en-US" sz="2400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为全格式显示。</a:t>
            </a:r>
            <a:endParaRPr/>
          </a:p>
          <a:p>
            <a:pPr>
              <a:defRPr/>
            </a:pPr>
            <a:r>
              <a:rPr lang="en-US" altLang="zh-CN" sz="2400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Grep</a:t>
            </a:r>
            <a:r>
              <a:rPr lang="zh-CN" altLang="en-US" sz="2400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</a:rPr>
              <a:t>是一个非常高效的查询工具，可以查询文本中带有某关键字的行。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管道</a:t>
            </a:r>
            <a:endParaRPr/>
          </a:p>
        </p:txBody>
      </p:sp>
      <p:sp>
        <p:nvSpPr>
          <p:cNvPr id="74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/>
              <a:t>重定向符号</a:t>
            </a:r>
            <a:endParaRPr kumimoji="true" lang="en-US" altLang="zh-CN"/>
          </a:p>
          <a:p>
            <a:pPr lvl="1"/>
            <a:r>
              <a:rPr lang="en-US" altLang="zh-CN" b="true"/>
              <a:t>&gt;</a:t>
            </a:r>
            <a:r>
              <a:rPr lang="zh-CN" altLang="en-US" b="true"/>
              <a:t>或 </a:t>
            </a:r>
            <a:r>
              <a:rPr lang="en-US" altLang="zh-CN" b="true"/>
              <a:t>1&gt;</a:t>
            </a:r>
            <a:r>
              <a:rPr lang="zh-CN" altLang="en-US" b="true"/>
              <a:t>输出重定向，会清除文件里所有的数据，增加新的内容</a:t>
            </a:r>
            <a:endParaRPr/>
          </a:p>
          <a:p>
            <a:pPr lvl="1"/>
            <a:r>
              <a:rPr lang="en-US" altLang="zh-CN" b="true"/>
              <a:t>&gt;&gt; </a:t>
            </a:r>
            <a:r>
              <a:rPr lang="zh-CN" altLang="en-US" b="true"/>
              <a:t>或 </a:t>
            </a:r>
            <a:r>
              <a:rPr lang="en-US" altLang="zh-CN" b="true"/>
              <a:t>1&gt;&gt; </a:t>
            </a:r>
            <a:r>
              <a:rPr lang="zh-CN" altLang="en-US" b="true"/>
              <a:t>追加输出重定向，文件的结尾加入内容，不会删除已有的文件数据</a:t>
            </a:r>
            <a:endParaRPr/>
          </a:p>
          <a:p>
            <a:pPr lvl="1"/>
            <a:r>
              <a:rPr lang="en-US" altLang="zh-CN" b="true"/>
              <a:t>&lt; </a:t>
            </a:r>
            <a:r>
              <a:rPr lang="zh-CN" altLang="en-US" b="true"/>
              <a:t>输入重定向</a:t>
            </a:r>
            <a:endParaRPr/>
          </a:p>
          <a:p>
            <a:pPr lvl="1"/>
            <a:r>
              <a:rPr lang="en-US" altLang="zh-CN" b="true"/>
              <a:t>&lt;&lt;</a:t>
            </a:r>
            <a:r>
              <a:rPr lang="zh-CN" altLang="en-US" b="true"/>
              <a:t>追加输入重定向</a:t>
            </a:r>
            <a:endParaRPr/>
          </a:p>
          <a:p>
            <a:pPr lvl="1"/>
            <a:r>
              <a:rPr kumimoji="true" lang="zh-CN" altLang="en-US"/>
              <a:t>例如：</a:t>
            </a:r>
            <a:endParaRPr kumimoji="true" lang="en-US" altLang="zh-CN"/>
          </a:p>
          <a:p>
            <a:pPr lvl="2"/>
            <a:r>
              <a:rPr lang="mr-IN" altLang="zh-CN"/>
              <a:t>echo "1 2 3 4 5" &gt;&gt; /data/oldboy.txt</a:t>
            </a:r>
            <a:endParaRPr lang="en-US" altLang="zh-CN"/>
          </a:p>
          <a:p>
            <a:pPr lvl="2"/>
            <a:r>
              <a:rPr lang="en-US" altLang="zh-CN"/>
              <a:t>xargs -n2 &lt; /data/oldboy.txt</a:t>
            </a:r>
            <a:endParaRPr/>
          </a:p>
          <a:p>
            <a:pPr lvl="2"/>
            <a:r>
              <a:rPr lang="en-US" altLang="zh-CN"/>
              <a:t>grep -E "O|H" cp2k.xyz | wc -l</a:t>
            </a:r>
            <a:endParaRPr kumimoji="true" lang="zh-CN" altLang="en-US"/>
          </a:p>
        </p:txBody>
      </p:sp>
      <p:sp>
        <p:nvSpPr>
          <p:cNvPr id="75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A9674E68-1394-2445-AD2E-53A66382BEC3}" type="slidenum">
              <a:rPr lang="zh-CN" altLang="en-US" sz="1400" b="false">
                <a:latin typeface="Times New Roman" charset="0"/>
              </a:rPr>
              <a:t>24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管道</a:t>
            </a:r>
            <a:endParaRPr/>
          </a:p>
        </p:txBody>
      </p:sp>
      <p:sp>
        <p:nvSpPr>
          <p:cNvPr id="78" name="内容占位符 2"/>
          <p:cNvSpPr>
            <a:spLocks noGrp="true"/>
          </p:cNvSpPr>
          <p:nvPr>
            <p:ph idx="1"/>
          </p:nvPr>
        </p:nvSpPr>
        <p:spPr>
          <a:xfrm>
            <a:off x="228600" y="1600200"/>
            <a:ext cx="6248400" cy="4419600"/>
          </a:xfrm>
        </p:spPr>
        <p:txBody>
          <a:bodyPr/>
          <a:lstStyle/>
          <a:p>
            <a:pPr/>
            <a:r>
              <a:rPr lang="zh-CN" altLang="en-US"/>
              <a:t>单独构成一种独立的文件系统：</a:t>
            </a:r>
            <a:endParaRPr lang="en-US" altLang="zh-CN"/>
          </a:p>
          <a:p>
            <a:pPr lvl="1"/>
            <a:r>
              <a:rPr lang="zh-CN" altLang="en-US"/>
              <a:t>管道对于管道两端的进程而言，就是一个文件</a:t>
            </a:r>
            <a:endParaRPr lang="en-US" altLang="zh-CN"/>
          </a:p>
          <a:p>
            <a:pPr lvl="1"/>
            <a:r>
              <a:rPr lang="zh-CN" altLang="en-US"/>
              <a:t>但它不是普通的文件，它不属于某种文件系统，而是自立门户，单独构成一种文件系统，并且只存在与内存中 </a:t>
            </a:r>
            <a:endParaRPr lang="en-US" altLang="zh-CN"/>
          </a:p>
          <a:p>
            <a:pPr/>
            <a:r>
              <a:rPr lang="zh-CN" altLang="en-US"/>
              <a:t>数据的读出和写入：</a:t>
            </a:r>
            <a:endParaRPr lang="en-US" altLang="zh-CN"/>
          </a:p>
          <a:p>
            <a:pPr lvl="1"/>
            <a:r>
              <a:rPr lang="zh-CN" altLang="en-US"/>
              <a:t>一个进程向管道中写的内容被管道另一端的进程读出</a:t>
            </a:r>
            <a:endParaRPr lang="en-US" altLang="zh-CN"/>
          </a:p>
          <a:p>
            <a:pPr lvl="1"/>
            <a:r>
              <a:rPr lang="zh-CN" altLang="en-US"/>
              <a:t>写入的内容每次都添加在管道缓冲区的末尾，并且每次都是从缓冲区的头部读出数据（</a:t>
            </a:r>
            <a:r>
              <a:rPr lang="en-US" altLang="zh-CN"/>
              <a:t>FIFO</a:t>
            </a:r>
            <a:r>
              <a:rPr lang="zh-CN" altLang="en-US"/>
              <a:t>）</a:t>
            </a:r>
            <a:endParaRPr/>
          </a:p>
          <a:p>
            <a:pPr/>
            <a:endParaRPr kumimoji="true" lang="zh-CN" altLang="en-US"/>
          </a:p>
        </p:txBody>
      </p:sp>
      <p:sp>
        <p:nvSpPr>
          <p:cNvPr id="79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8C533992-B5E6-1944-A407-7B1B76F9A21F}" type="slidenum">
              <a:rPr lang="zh-CN" altLang="en-US" sz="1400" b="false">
                <a:latin typeface="Times New Roman" charset="0"/>
              </a:rPr>
              <a:t>25</a:t>
            </a:fld>
            <a:endParaRPr lang="en-US" altLang="zh-CN" sz="1400" b="false">
              <a:latin typeface="Times New Roman" charset="0"/>
            </a:endParaRPr>
          </a:p>
        </p:txBody>
      </p:sp>
      <p:pic>
        <p:nvPicPr>
          <p:cNvPr id="80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6324600" y="2819400"/>
            <a:ext cx="2679700" cy="27162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管道</a:t>
            </a:r>
            <a:endParaRPr/>
          </a:p>
        </p:txBody>
      </p:sp>
      <p:sp>
        <p:nvSpPr>
          <p:cNvPr id="8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 dirty="false"/>
              <a:t>管道的限制：</a:t>
            </a:r>
            <a:endParaRPr lang="en-US" altLang="zh-CN" dirty="false"/>
          </a:p>
          <a:p>
            <a:pPr lvl="1"/>
            <a:r>
              <a:rPr lang="zh-CN" altLang="en-US" dirty="false"/>
              <a:t>半双工的通信，数据只能单向流动。需要双方通信时，需要建立起两个管道</a:t>
            </a:r>
            <a:endParaRPr lang="en-US" altLang="zh-CN" dirty="false"/>
          </a:p>
          <a:p>
            <a:pPr lvl="1"/>
            <a:r>
              <a:rPr lang="zh-CN" altLang="en-US" dirty="false"/>
              <a:t>只能在具有</a:t>
            </a:r>
            <a:r>
              <a:rPr lang="zh-CN" altLang="en-US" dirty="false">
                <a:solidFill>
                  <a:srgbClr val="FF0000"/>
                </a:solidFill>
              </a:rPr>
              <a:t>亲缘关系</a:t>
            </a:r>
            <a:r>
              <a:rPr lang="en-US" altLang="zh-CN" dirty="false">
                <a:solidFill>
                  <a:srgbClr val="FF0000"/>
                </a:solidFill>
              </a:rPr>
              <a:t>(</a:t>
            </a:r>
            <a:r>
              <a:rPr lang="zh-CN" altLang="en-US" dirty="false">
                <a:solidFill>
                  <a:srgbClr val="FF0000"/>
                </a:solidFill>
              </a:rPr>
              <a:t>父子、兄弟</a:t>
            </a:r>
            <a:r>
              <a:rPr lang="en-US" altLang="zh-CN" dirty="false">
                <a:solidFill>
                  <a:srgbClr val="FF0000"/>
                </a:solidFill>
              </a:rPr>
              <a:t>)</a:t>
            </a:r>
            <a:r>
              <a:rPr lang="zh-CN" altLang="en-US" dirty="false"/>
              <a:t>的两个进程间使用。一个管道由一个进程创建，在进程调用</a:t>
            </a:r>
            <a:r>
              <a:rPr lang="en-US" altLang="zh-CN" dirty="false"/>
              <a:t>fork</a:t>
            </a:r>
            <a:r>
              <a:rPr lang="zh-CN" altLang="en-US" dirty="false"/>
              <a:t>后，这个管道就能在父子之间使用了。（其他情况无法使用管道</a:t>
            </a:r>
            <a:endParaRPr lang="en-US" altLang="zh-CN" dirty="false"/>
          </a:p>
          <a:p>
            <a:pPr lvl="1"/>
            <a:r>
              <a:rPr lang="zh-CN" altLang="en-US" dirty="false"/>
              <a:t>没有名字</a:t>
            </a:r>
            <a:endParaRPr/>
          </a:p>
          <a:p>
            <a:pPr lvl="1"/>
            <a:r>
              <a:rPr lang="zh-CN" altLang="en-US" dirty="false"/>
              <a:t>管道的缓冲区是有限的（管道制存在于内存中，在管道创建时，为缓冲区分配一个页面大小）</a:t>
            </a:r>
            <a:endParaRPr/>
          </a:p>
          <a:p>
            <a:pPr lvl="1"/>
            <a:r>
              <a:rPr lang="zh-CN" altLang="en-US" dirty="false"/>
              <a:t>管道所传送的是无格式字节流，这就要求管道的读出方和写入方必须事先约定好数据的格式，比如多少字节算作一个消息（或命令、或记录）</a:t>
            </a:r>
            <a:endParaRPr/>
          </a:p>
          <a:p>
            <a:pPr lvl="1"/>
            <a:endParaRPr kumimoji="true" lang="zh-CN" altLang="en-US" dirty="false"/>
          </a:p>
        </p:txBody>
      </p:sp>
      <p:sp>
        <p:nvSpPr>
          <p:cNvPr id="84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9C2BA6C0-ADA1-7241-86C3-6E10D465FE79}" type="slidenum">
              <a:rPr lang="zh-CN" altLang="en-US" sz="1400" b="false">
                <a:latin typeface="Times New Roman" charset="0"/>
              </a:rPr>
              <a:t>26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管道</a:t>
            </a:r>
            <a:endParaRPr/>
          </a:p>
        </p:txBody>
      </p:sp>
      <p:sp>
        <p:nvSpPr>
          <p:cNvPr id="8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27</a:t>
            </a:fld>
            <a:endParaRPr lang="en-US" altLang="zh-CN"/>
          </a:p>
        </p:txBody>
      </p:sp>
      <p:pic>
        <p:nvPicPr>
          <p:cNvPr id="88" name="内容占位符 4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/>
            </a:extLst>
          </a:blip>
          <a:srcRect t="25345" b="47069"/>
          <a:stretch/>
        </p:blipFill>
        <p:spPr bwMode="auto">
          <a:xfrm>
            <a:off x="304800" y="1524000"/>
            <a:ext cx="5563132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</p:pic>
      <p:pic>
        <p:nvPicPr>
          <p:cNvPr id="89" name="内容占位符 4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/>
            </a:extLst>
          </a:blip>
          <a:srcRect t="53707" b="16983"/>
          <a:stretch/>
        </p:blipFill>
        <p:spPr bwMode="auto">
          <a:xfrm>
            <a:off x="3782798" y="4267200"/>
            <a:ext cx="4724932" cy="220044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管道</a:t>
            </a:r>
            <a:endParaRPr/>
          </a:p>
        </p:txBody>
      </p:sp>
      <p:pic>
        <p:nvPicPr>
          <p:cNvPr id="92" name="内容占位符 5"/>
          <p:cNvPicPr>
            <a:picLocks noGrp="true" noChangeAspect="true"/>
          </p:cNvPicPr>
          <p:nvPr>
            <p:ph idx="1"/>
          </p:nvPr>
        </p:nvPicPr>
        <p:blipFill>
          <a:blip r:embed="rId1">
            <a:extLst>
              <a:ext uri="{28A0092B-C50C-407E-A947-70E740481C1C}"/>
            </a:extLst>
          </a:blip>
          <a:srcRect/>
          <a:stretch>
            <a:fillRect/>
          </a:stretch>
        </p:blipFill>
        <p:spPr>
          <a:xfrm>
            <a:off x="1447800" y="0"/>
            <a:ext cx="7472363" cy="6858000"/>
          </a:xfrm>
        </p:spPr>
      </p:pic>
      <p:sp>
        <p:nvSpPr>
          <p:cNvPr id="93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2007FFA2-01B4-8F4D-952B-667552839355}" type="slidenum">
              <a:rPr lang="zh-CN" altLang="en-US" sz="1400" b="false">
                <a:latin typeface="Times New Roman" charset="0"/>
              </a:rPr>
              <a:t>28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流管道</a:t>
            </a:r>
            <a:r>
              <a:rPr lang="en-US" altLang="zh-CN"/>
              <a:t>s_pipe</a:t>
            </a:r>
            <a:endParaRPr kumimoji="true" lang="zh-CN" altLang="en-US"/>
          </a:p>
        </p:txBody>
      </p:sp>
      <p:sp>
        <p:nvSpPr>
          <p:cNvPr id="9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/>
              <a:t>去除了第一种限制</a:t>
            </a:r>
            <a:r>
              <a:rPr lang="en-US" altLang="zh-CN"/>
              <a:t>,</a:t>
            </a:r>
            <a:r>
              <a:rPr lang="zh-CN" altLang="en-US"/>
              <a:t>可以双向传输</a:t>
            </a:r>
            <a:r>
              <a:rPr lang="en-US" altLang="zh-CN"/>
              <a:t>.</a:t>
            </a:r>
            <a:endParaRPr kumimoji="true" lang="zh-CN" altLang="en-US"/>
          </a:p>
        </p:txBody>
      </p:sp>
      <p:sp>
        <p:nvSpPr>
          <p:cNvPr id="97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9C0BFF69-879C-7546-B3E4-F2DA251DE1FA}" type="slidenum">
              <a:rPr lang="zh-CN" altLang="en-US" sz="1400" b="false">
                <a:latin typeface="Times New Roman" charset="0"/>
              </a:rPr>
              <a:t>29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16="http://schemas.microsoft.com/office/drawing/2014/main" xmlns:a="http://schemas.openxmlformats.org/drawingml/2006/main" xmlns:mc="http://schemas.openxmlformats.org/markup-compatibility/2006" mc:Ignorable="a16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1"/>
              </a:spcBef>
              <a:buFontTx/>
              <a:buNone/>
            </a:pPr>
            <a:fld id="{21BA6A5D-5B59-0645-B1D7-51B48B363916}" type="slidenum">
              <a:rPr lang="zh-CN" altLang="en-US" sz="1400">
                <a:latin typeface="Times New Roman" charset="0"/>
                <a:ea typeface="宋体" charset="-122"/>
              </a:rPr>
              <a:t>3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graphicFrame>
        <p:nvGraphicFramePr>
          <p:cNvPr id="100" name="Group 3"/>
          <p:cNvGraphicFramePr/>
          <p:nvPr/>
        </p:nvGraphicFramePr>
        <p:xfrm>
          <a:off x="533400" y="1600200"/>
          <a:ext cx="7924800" cy="3509963"/>
        </p:xfrm>
        <a:graphic>
          <a:graphicData uri="http://schemas.openxmlformats.org/drawingml/2006/table">
            <a:tbl>
              <a:tblPr/>
              <a:tblGrid>
                <a:gridCol w="7924800">
                  <a:extLst>
                    <a:ext uri="{9D8B030D-6E8A-4147-A177-3AD203B41FA5}">
                      <a16:colId val="1"/>
                    </a:ext>
                  </a:extLst>
                </a:gridCol>
              </a:tblGrid>
              <a:tr h="3509963"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#include &lt;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setjump.h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&gt;</a:t>
                      </a:r>
                      <a:endParaRPr/>
                    </a:p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endParaRPr lang="en-US" sz="2000" b="true" i="false" u="none" strike="noStrike">
                        <a:ln>
                          <a:noFill/>
                        </a:ln>
                        <a:solidFill>
                          <a:schemeClr val="tx1">
                            <a:alpha val="100000"/>
                          </a:schemeClr>
                        </a:solidFill>
                        <a:effectLst/>
                        <a:latin typeface="Courier New"/>
                        <a:ea typeface="宋体"/>
                        <a:cs typeface="Courier New"/>
                      </a:endParaRPr>
                    </a:p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int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 </a:t>
                      </a:r>
                      <a:r>
                        <a:rPr lang="en-US" sz="24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setjmp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(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jmp_buf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 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env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) ;</a:t>
                      </a:r>
                      <a:endParaRPr/>
                    </a:p>
                    <a:p>
                      <a:pPr marL="0" lvl="0" indent="0" algn="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rgbClr val="FF0000">
                              <a:alpha val="100000"/>
                            </a:srgb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Returns: 0 from 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rgbClr val="FF0000">
                              <a:alpha val="100000"/>
                            </a:srgb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setjmp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rgbClr val="FF0000">
                              <a:alpha val="100000"/>
                            </a:srgb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, </a:t>
                      </a:r>
                      <a:endParaRPr/>
                    </a:p>
                    <a:p>
                      <a:pPr marL="0" lvl="0" indent="0" algn="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rgbClr val="FF0000">
                              <a:alpha val="100000"/>
                            </a:srgb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nonzero from longjumps</a:t>
                      </a:r>
                      <a:endParaRPr/>
                    </a:p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endParaRPr lang="en-US" sz="2000" b="true" i="false" u="none" strike="noStrike">
                        <a:ln>
                          <a:noFill/>
                        </a:ln>
                        <a:solidFill>
                          <a:schemeClr val="tx1">
                            <a:alpha val="100000"/>
                          </a:schemeClr>
                        </a:solidFill>
                        <a:effectLst/>
                        <a:latin typeface="Courier New"/>
                        <a:ea typeface="宋体"/>
                        <a:cs typeface="Courier New"/>
                      </a:endParaRPr>
                    </a:p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#include &lt;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setjmp.h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&gt;</a:t>
                      </a:r>
                      <a:endParaRPr/>
                    </a:p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void </a:t>
                      </a:r>
                      <a:r>
                        <a:rPr lang="en-US" sz="24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longjmp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(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jmp_buf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 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env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, 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int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 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retval</a:t>
                      </a: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chemeClr val="tx1">
                              <a:alpha val="100000"/>
                            </a:scheme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);</a:t>
                      </a:r>
                      <a:endParaRPr/>
                    </a:p>
                    <a:p>
                      <a:pPr marL="0" lvl="0" indent="0" algn="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true" i="false" u="none" strike="noStrike">
                          <a:ln>
                            <a:noFill/>
                          </a:ln>
                          <a:solidFill>
                            <a:srgbClr val="FF0000">
                              <a:alpha val="100000"/>
                            </a:srgbClr>
                          </a:solidFill>
                          <a:effectLst/>
                          <a:latin typeface="Courier New"/>
                          <a:ea typeface="宋体"/>
                          <a:cs typeface="Courier New"/>
                        </a:rPr>
                        <a:t>Never returns</a:t>
                      </a:r>
                      <a:endParaRPr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</a:tbl>
          </a:graphicData>
        </a:graphic>
      </p:graphicFrame>
      <p:sp>
        <p:nvSpPr>
          <p:cNvPr id="101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Nonlocal Jumps</a:t>
            </a:r>
            <a:endParaRPr/>
          </a:p>
        </p:txBody>
      </p:sp>
      <p:sp>
        <p:nvSpPr>
          <p:cNvPr id="102" name=""/>
          <p:cNvSpPr txBox="true"/>
          <p:nvPr/>
        </p:nvSpPr>
        <p:spPr>
          <a:xfrm rot="0" flipH="false" flipV="false">
            <a:off x="533400" y="3429000"/>
            <a:ext cx="62611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zh-CN"/>
              <a:t>将当前的</a:t>
            </a:r>
            <a:r>
              <a:rPr lang="en-US"/>
              <a:t>PC</a:t>
            </a:r>
            <a:r>
              <a:rPr lang="zh-CN"/>
              <a:t>、</a:t>
            </a:r>
            <a:r>
              <a:rPr lang="en-US"/>
              <a:t>stack pointer</a:t>
            </a:r>
            <a:r>
              <a:rPr lang="zh-CN"/>
              <a:t>、</a:t>
            </a:r>
            <a:r>
              <a:rPr lang="en-US"/>
              <a:t>register</a:t>
            </a:r>
            <a:r>
              <a:rPr lang="zh-CN"/>
              <a:t>等保存到</a:t>
            </a:r>
            <a:r>
              <a:rPr lang="en-US"/>
              <a:t>env</a:t>
            </a:r>
            <a:r>
              <a:rPr lang="zh-CN"/>
              <a:t>中</a:t>
            </a:r>
            <a:endParaRPr/>
          </a:p>
        </p:txBody>
      </p:sp>
      <p:sp>
        <p:nvSpPr>
          <p:cNvPr id="103" name=""/>
          <p:cNvSpPr txBox="true"/>
          <p:nvPr/>
        </p:nvSpPr>
        <p:spPr>
          <a:xfrm rot="0" flipH="false" flipV="false">
            <a:off x="659674" y="5111750"/>
            <a:ext cx="74549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zh-CN"/>
              <a:t>使用</a:t>
            </a:r>
            <a:r>
              <a:rPr lang="en-US"/>
              <a:t>env</a:t>
            </a:r>
            <a:r>
              <a:rPr lang="zh-CN"/>
              <a:t>恢复运行上下文，返回到上一个</a:t>
            </a:r>
            <a:r>
              <a:rPr lang="en-US"/>
              <a:t>setjmp</a:t>
            </a:r>
            <a:r>
              <a:rPr lang="zh-CN"/>
              <a:t>处，并返回</a:t>
            </a:r>
            <a:r>
              <a:rPr lang="en-US"/>
              <a:t>retval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mr-IN"/>
              <a:t>有名管道</a:t>
            </a:r>
            <a:r>
              <a:rPr lang="mr-IN" altLang="zh-CN"/>
              <a:t>(FIFO)</a:t>
            </a:r>
            <a:endParaRPr kumimoji="true" lang="zh-CN" altLang="en-US"/>
          </a:p>
        </p:txBody>
      </p:sp>
      <p:sp>
        <p:nvSpPr>
          <p:cNvPr id="10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/>
              <a:t>以</a:t>
            </a:r>
            <a:r>
              <a:rPr lang="zh-CN" altLang="en-US" b="true"/>
              <a:t>有名管道</a:t>
            </a:r>
            <a:r>
              <a:rPr lang="zh-CN" altLang="en-US"/>
              <a:t>的文件形式存在于文件系统中</a:t>
            </a:r>
            <a:endParaRPr lang="en-US" altLang="zh-CN"/>
          </a:p>
          <a:p>
            <a:pPr/>
            <a:r>
              <a:rPr lang="zh-CN" altLang="en-US"/>
              <a:t>这样，即使与有名管道的创建进程不存在亲缘关系的进程，只要可以访问该路径，就能够彼此通过有名管道相互通信</a:t>
            </a:r>
            <a:endParaRPr lang="en-US" altLang="zh-CN"/>
          </a:p>
          <a:p>
            <a:pPr/>
            <a:r>
              <a:rPr lang="zh-CN" altLang="en-US"/>
              <a:t>有名管道严格遵循</a:t>
            </a:r>
            <a:r>
              <a:rPr lang="zh-CN" altLang="en-US" b="true"/>
              <a:t>先进先出</a:t>
            </a:r>
            <a:r>
              <a:rPr lang="en-US" altLang="zh-CN" b="true"/>
              <a:t>(first in first out)</a:t>
            </a:r>
            <a:endParaRPr/>
          </a:p>
          <a:p>
            <a:pPr/>
            <a:r>
              <a:rPr lang="zh-CN" altLang="en-US"/>
              <a:t>它们不支持诸如</a:t>
            </a:r>
            <a:r>
              <a:rPr lang="en-US" altLang="zh-CN"/>
              <a:t>lseek()</a:t>
            </a:r>
            <a:r>
              <a:rPr lang="zh-CN" altLang="en-US"/>
              <a:t>等文件定位操作。</a:t>
            </a:r>
            <a:r>
              <a:rPr lang="zh-CN" altLang="en-US" b="true"/>
              <a:t>有名管道的名字存在于文件系统中，内容存放在内存中</a:t>
            </a:r>
            <a:endParaRPr kumimoji="true" lang="zh-CN" altLang="en-US"/>
          </a:p>
        </p:txBody>
      </p:sp>
      <p:sp>
        <p:nvSpPr>
          <p:cNvPr id="107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A2449964-116B-9942-811E-D3163849FBF3}" type="slidenum">
              <a:rPr lang="zh-CN" altLang="en-US" sz="1400" b="false">
                <a:latin typeface="Times New Roman" charset="0"/>
              </a:rPr>
              <a:t>30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信号（</a:t>
            </a:r>
            <a:r>
              <a:rPr kumimoji="true" lang="en-US" altLang="zh-CN"/>
              <a:t>Signal</a:t>
            </a:r>
            <a:r>
              <a:rPr kumimoji="true" lang="zh-CN" altLang="en-US"/>
              <a:t>）</a:t>
            </a:r>
            <a:endParaRPr/>
          </a:p>
        </p:txBody>
      </p:sp>
      <p:sp>
        <p:nvSpPr>
          <p:cNvPr id="11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/>
              <a:t>用于通知接收进程某个事件已经发生</a:t>
            </a:r>
            <a:endParaRPr/>
          </a:p>
          <a:p>
            <a:pPr/>
            <a:r>
              <a:rPr lang="zh-CN" altLang="en-US"/>
              <a:t>携带信息量少，主要作为进程间以及同一进程不同线程之间的同步手段</a:t>
            </a:r>
            <a:endParaRPr/>
          </a:p>
        </p:txBody>
      </p:sp>
      <p:sp>
        <p:nvSpPr>
          <p:cNvPr id="111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697C44B8-F3D0-2946-BB5F-9820091047A9}" type="slidenum">
              <a:rPr lang="zh-CN" altLang="en-US" sz="1400" b="false">
                <a:latin typeface="Times New Roman" charset="0"/>
              </a:rPr>
              <a:t>31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消息（</a:t>
            </a:r>
            <a:r>
              <a:rPr kumimoji="true" lang="en-US" altLang="zh-CN"/>
              <a:t>Message</a:t>
            </a:r>
            <a:r>
              <a:rPr kumimoji="true" lang="zh-CN" altLang="en-US"/>
              <a:t>）队列</a:t>
            </a:r>
            <a:endParaRPr/>
          </a:p>
        </p:txBody>
      </p:sp>
      <p:sp>
        <p:nvSpPr>
          <p:cNvPr id="114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 dirty="false"/>
              <a:t>消息队列是由消息的链表，存放在内核中并由消息队列标识符标识</a:t>
            </a:r>
            <a:endParaRPr lang="en-US" altLang="zh-CN" dirty="false"/>
          </a:p>
          <a:p>
            <a:pPr/>
            <a:r>
              <a:rPr lang="zh-CN" altLang="en-US" dirty="false"/>
              <a:t>消息队列克服了信号传递信息少、管道只能承载无格式字节流以及缓冲区大小受限等缺点</a:t>
            </a:r>
            <a:endParaRPr lang="en-US" altLang="zh-CN" dirty="false"/>
          </a:p>
          <a:p>
            <a:pPr/>
            <a:r>
              <a:rPr lang="zh-CN" altLang="en-US" dirty="false"/>
              <a:t>消息队列是消息的链接表</a:t>
            </a:r>
            <a:endParaRPr lang="en-US" altLang="zh-CN" dirty="false"/>
          </a:p>
          <a:p>
            <a:pPr lvl="1"/>
            <a:r>
              <a:rPr lang="zh-CN" altLang="en-US" dirty="false"/>
              <a:t>包括</a:t>
            </a:r>
            <a:r>
              <a:rPr lang="en-US" altLang="zh-CN" dirty="false" err="true"/>
              <a:t>Posix</a:t>
            </a:r>
            <a:r>
              <a:rPr lang="zh-CN" altLang="en-US" dirty="false"/>
              <a:t>消息队列、</a:t>
            </a:r>
            <a:r>
              <a:rPr lang="en-US" altLang="zh-CN" dirty="false"/>
              <a:t>system V</a:t>
            </a:r>
            <a:r>
              <a:rPr lang="zh-CN" altLang="en-US" dirty="false"/>
              <a:t>消息队列</a:t>
            </a:r>
            <a:endParaRPr lang="en-US" altLang="zh-CN" dirty="false"/>
          </a:p>
          <a:p>
            <a:pPr lvl="1"/>
            <a:r>
              <a:rPr lang="zh-CN" altLang="en-US" dirty="false"/>
              <a:t>有足够权限的进程可以向队列中添加消息，被赋予读权限的进程则可以读走队列中的消息</a:t>
            </a:r>
            <a:endParaRPr kumimoji="true" lang="zh-CN" altLang="en-US" dirty="false"/>
          </a:p>
        </p:txBody>
      </p:sp>
      <p:sp>
        <p:nvSpPr>
          <p:cNvPr id="115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1419C728-E868-354A-B1A8-EF5F50BC4DF3}" type="slidenum">
              <a:rPr lang="zh-CN" altLang="en-US" sz="1400" b="false">
                <a:latin typeface="Times New Roman" charset="0"/>
              </a:rPr>
              <a:t>32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消息（</a:t>
            </a:r>
            <a:r>
              <a:rPr kumimoji="true" lang="en-US" altLang="zh-CN"/>
              <a:t>Message</a:t>
            </a:r>
            <a:r>
              <a:rPr kumimoji="true" lang="zh-CN" altLang="en-US"/>
              <a:t>）队列</a:t>
            </a:r>
            <a:endParaRPr/>
          </a:p>
        </p:txBody>
      </p:sp>
      <p:sp>
        <p:nvSpPr>
          <p:cNvPr id="118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8686800" cy="4419600"/>
          </a:xfrm>
        </p:spPr>
        <p:txBody>
          <a:bodyPr/>
          <a:lstStyle/>
          <a:p>
            <a:pPr/>
            <a:r>
              <a:rPr kumimoji="true" lang="zh-CN" altLang="en-US"/>
              <a:t>对于系统中的每个消息队列，内核维护一个定义在</a:t>
            </a:r>
            <a:r>
              <a:rPr kumimoji="true" lang="en-US" altLang="zh-CN"/>
              <a:t>&lt;sys/msg.h&gt;</a:t>
            </a:r>
            <a:r>
              <a:rPr kumimoji="true" lang="zh-CN" altLang="en-US"/>
              <a:t>头文件中的信息结构</a:t>
            </a:r>
            <a:endParaRPr kumimoji="true" lang="en-US" altLang="zh-CN"/>
          </a:p>
          <a:p>
            <a:pPr/>
            <a:r>
              <a:rPr kumimoji="true" lang="en-US" altLang="zh-CN"/>
              <a:t>struct msqid_ds {    </a:t>
            </a:r>
            <a:endParaRPr/>
          </a:p>
          <a:p>
            <a:pPr lvl="1"/>
            <a:r>
              <a:rPr kumimoji="true" lang="en-US" altLang="zh-CN"/>
              <a:t>struct ipc_perm msg_perm ;     </a:t>
            </a:r>
            <a:endParaRPr/>
          </a:p>
          <a:p>
            <a:pPr lvl="1"/>
            <a:r>
              <a:rPr kumimoji="true" lang="en-US" altLang="zh-CN"/>
              <a:t>struct msg*    msg_first ; //</a:t>
            </a:r>
            <a:r>
              <a:rPr kumimoji="true" lang="zh-CN" altLang="en-US"/>
              <a:t>指向队列中的第一个消息    </a:t>
            </a:r>
            <a:endParaRPr kumimoji="true" lang="en-US" altLang="zh-CN"/>
          </a:p>
          <a:p>
            <a:pPr lvl="1"/>
            <a:r>
              <a:rPr kumimoji="true" lang="en-US" altLang="zh-CN"/>
              <a:t>struct msg*    msg_last ; //</a:t>
            </a:r>
            <a:r>
              <a:rPr kumimoji="true" lang="zh-CN" altLang="en-US"/>
              <a:t>指向队列中的最后一个消息    </a:t>
            </a:r>
            <a:r>
              <a:rPr kumimoji="true" lang="en-US" altLang="zh-CN"/>
              <a:t>……</a:t>
            </a:r>
            <a:endParaRPr/>
          </a:p>
          <a:p>
            <a:pPr/>
            <a:r>
              <a:rPr kumimoji="true" lang="en-US" altLang="zh-CN"/>
              <a:t>} ;</a:t>
            </a:r>
            <a:endParaRPr/>
          </a:p>
          <a:p>
            <a:pPr/>
            <a:endParaRPr kumimoji="true" lang="zh-CN" altLang="en-US"/>
          </a:p>
        </p:txBody>
      </p:sp>
      <p:sp>
        <p:nvSpPr>
          <p:cNvPr id="119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E2ABB948-183F-314A-8F61-DFE4A4993B9A}" type="slidenum">
              <a:rPr lang="zh-CN" altLang="en-US" sz="1400" b="false">
                <a:latin typeface="Times New Roman" charset="0"/>
              </a:rPr>
              <a:t>33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消息（</a:t>
            </a:r>
            <a:r>
              <a:rPr kumimoji="true" lang="en-US" altLang="zh-CN"/>
              <a:t>Message</a:t>
            </a:r>
            <a:r>
              <a:rPr kumimoji="true" lang="zh-CN" altLang="en-US"/>
              <a:t>）队列</a:t>
            </a:r>
            <a:endParaRPr/>
          </a:p>
        </p:txBody>
      </p:sp>
      <p:sp>
        <p:nvSpPr>
          <p:cNvPr id="122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is-IS" altLang="zh-CN"/>
              <a:t>int  </a:t>
            </a:r>
            <a:r>
              <a:rPr lang="is-IS" altLang="zh-CN" b="true"/>
              <a:t>msgget</a:t>
            </a:r>
            <a:r>
              <a:rPr lang="is-IS" altLang="zh-CN"/>
              <a:t> (key_t key,  int oflag) ;</a:t>
            </a:r>
            <a:endParaRPr/>
          </a:p>
          <a:p>
            <a:pPr lvl="1"/>
            <a:r>
              <a:rPr lang="zh-CN" altLang="en-US"/>
              <a:t>打开一个现存队列或创建一个新队列</a:t>
            </a:r>
            <a:endParaRPr kumimoji="true" lang="is-IS" altLang="zh-CN"/>
          </a:p>
          <a:p>
            <a:pPr/>
            <a:r>
              <a:rPr lang="en-US" altLang="zh-CN"/>
              <a:t>int  </a:t>
            </a:r>
            <a:r>
              <a:rPr lang="en-US" altLang="zh-CN" b="true"/>
              <a:t>msgsnd</a:t>
            </a:r>
            <a:r>
              <a:rPr lang="en-US" altLang="zh-CN"/>
              <a:t> (int msqid,  const void *ptr,  size_t length,  int flag) ;</a:t>
            </a:r>
            <a:endParaRPr/>
          </a:p>
          <a:p>
            <a:pPr lvl="1"/>
            <a:r>
              <a:rPr lang="zh-CN" altLang="en-US"/>
              <a:t>往队列中放置一个消息</a:t>
            </a:r>
            <a:endParaRPr lang="en-US" altLang="zh-CN"/>
          </a:p>
          <a:p>
            <a:pPr/>
            <a:r>
              <a:rPr lang="en-US" altLang="zh-CN"/>
              <a:t>ssize_t  </a:t>
            </a:r>
            <a:r>
              <a:rPr lang="en-US" altLang="zh-CN" b="true"/>
              <a:t>msgrcv</a:t>
            </a:r>
            <a:r>
              <a:rPr lang="en-US" altLang="zh-CN"/>
              <a:t> (int msqid,  void* ptr,  size_t length,  long type,  int flag) ;</a:t>
            </a:r>
            <a:endParaRPr/>
          </a:p>
          <a:p>
            <a:pPr lvl="1"/>
            <a:r>
              <a:rPr lang="zh-CN" altLang="en-US"/>
              <a:t>从某个消息队列中读出一个消息</a:t>
            </a:r>
            <a:endParaRPr kumimoji="true" lang="zh-CN" altLang="en-US"/>
          </a:p>
        </p:txBody>
      </p:sp>
      <p:sp>
        <p:nvSpPr>
          <p:cNvPr id="123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8428498C-E752-B54E-AE10-903F205B3668}" type="slidenum">
              <a:rPr lang="zh-CN" altLang="en-US" sz="1400" b="false">
                <a:latin typeface="Times New Roman" charset="0"/>
              </a:rPr>
              <a:t>34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共享内存</a:t>
            </a:r>
            <a:endParaRPr/>
          </a:p>
        </p:txBody>
      </p:sp>
      <p:sp>
        <p:nvSpPr>
          <p:cNvPr id="12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/>
              <a:t>多个进程可以可以直接读写同一块内存空间，是最快的可用</a:t>
            </a:r>
            <a:r>
              <a:rPr lang="en-US" altLang="zh-CN"/>
              <a:t>IPC</a:t>
            </a:r>
            <a:r>
              <a:rPr lang="zh-CN" altLang="en-US"/>
              <a:t>形式。是针对其他通信机制运行效率较低而设计的</a:t>
            </a:r>
            <a:endParaRPr lang="en-US" altLang="zh-CN"/>
          </a:p>
          <a:p>
            <a:pPr/>
            <a:r>
              <a:rPr kumimoji="true" lang="zh-CN" altLang="en-US"/>
              <a:t>（共享一般比消息高效，但消息容易扩展到多机</a:t>
            </a:r>
            <a:endParaRPr/>
          </a:p>
        </p:txBody>
      </p:sp>
      <p:sp>
        <p:nvSpPr>
          <p:cNvPr id="127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9C1CD2CF-4EF9-A241-A51D-8EBAADBFFA09}" type="slidenum">
              <a:rPr lang="zh-CN" altLang="en-US" sz="1400" b="false">
                <a:latin typeface="Times New Roman" charset="0"/>
              </a:rPr>
              <a:t>35</a:t>
            </a:fld>
            <a:endParaRPr lang="en-US" altLang="zh-CN" sz="1400" b="false">
              <a:latin typeface="Times New Roman" charset="0"/>
            </a:endParaRPr>
          </a:p>
        </p:txBody>
      </p:sp>
      <p:pic>
        <p:nvPicPr>
          <p:cNvPr id="128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2070100" y="3581400"/>
            <a:ext cx="5511800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共享内存</a:t>
            </a:r>
            <a:endParaRPr/>
          </a:p>
        </p:txBody>
      </p:sp>
      <p:sp>
        <p:nvSpPr>
          <p:cNvPr id="13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/>
              <a:t>为了在多个进程间交换信息，内核专门留出了一块内存区，可以由需要访问的进程将其映射到自己的私有地址空间</a:t>
            </a:r>
            <a:endParaRPr lang="en-US" altLang="zh-CN"/>
          </a:p>
          <a:p>
            <a:pPr/>
            <a:r>
              <a:rPr lang="zh-CN" altLang="en-US"/>
              <a:t>进程就可以直接读写这一块内存而不需要进行数据的拷贝，从而大大提高效率</a:t>
            </a:r>
            <a:endParaRPr/>
          </a:p>
          <a:p>
            <a:pPr/>
            <a:r>
              <a:rPr lang="zh-CN" altLang="en-US"/>
              <a:t>由于多个进程共享一段内存，因此需要依靠某种同步机制（如信号量）来达到进程间的同步及互斥</a:t>
            </a:r>
            <a:endParaRPr/>
          </a:p>
          <a:p>
            <a:pPr/>
            <a:endParaRPr kumimoji="true" lang="zh-CN" altLang="en-US"/>
          </a:p>
        </p:txBody>
      </p:sp>
      <p:sp>
        <p:nvSpPr>
          <p:cNvPr id="132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A14EBF1F-E5E9-724B-9AE8-1BDFD473E976}" type="slidenum">
              <a:rPr lang="zh-CN" altLang="en-US" sz="1400" b="false">
                <a:latin typeface="Times New Roman" charset="0"/>
              </a:rPr>
              <a:t>36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共享内存</a:t>
            </a:r>
            <a:endParaRPr/>
          </a:p>
        </p:txBody>
      </p:sp>
      <p:sp>
        <p:nvSpPr>
          <p:cNvPr id="135" name="内容占位符 2"/>
          <p:cNvSpPr>
            <a:spLocks noGrp="true"/>
          </p:cNvSpPr>
          <p:nvPr>
            <p:ph idx="1"/>
          </p:nvPr>
        </p:nvSpPr>
        <p:spPr>
          <a:xfrm>
            <a:off x="457200" y="1447800"/>
            <a:ext cx="8305800" cy="4419600"/>
          </a:xfrm>
        </p:spPr>
        <p:txBody>
          <a:bodyPr/>
          <a:lstStyle/>
          <a:p>
            <a:pPr/>
            <a:r>
              <a:rPr kumimoji="true" lang="zh-CN" altLang="en-US"/>
              <a:t>编程方法</a:t>
            </a:r>
            <a:endParaRPr kumimoji="true" lang="en-US" altLang="zh-CN"/>
          </a:p>
          <a:p>
            <a:pPr lvl="1"/>
            <a:r>
              <a:rPr lang="en-US" altLang="zh-CN"/>
              <a:t>key_t ftok(const char *pathname, int proj_id);</a:t>
            </a:r>
            <a:endParaRPr/>
          </a:p>
          <a:p>
            <a:pPr lvl="2"/>
            <a:r>
              <a:rPr kumimoji="true" lang="zh-CN" altLang="en-US"/>
              <a:t>根据路径生成一个</a:t>
            </a:r>
            <a:r>
              <a:rPr kumimoji="true" lang="en-US" altLang="zh-CN"/>
              <a:t>key</a:t>
            </a:r>
            <a:r>
              <a:rPr kumimoji="true" lang="zh-CN" altLang="en-US"/>
              <a:t>（</a:t>
            </a:r>
            <a:r>
              <a:rPr kumimoji="true" lang="en-US" altLang="zh-CN"/>
              <a:t>name</a:t>
            </a:r>
            <a:r>
              <a:rPr kumimoji="true" lang="zh-CN" altLang="en-US"/>
              <a:t>）</a:t>
            </a:r>
            <a:endParaRPr kumimoji="true" lang="en-US" altLang="zh-CN"/>
          </a:p>
          <a:p>
            <a:pPr lvl="1"/>
            <a:r>
              <a:rPr lang="en-US" altLang="zh-CN"/>
              <a:t>int shmget(key_t key, size_t size, int shmflg); </a:t>
            </a:r>
            <a:endParaRPr/>
          </a:p>
          <a:p>
            <a:pPr lvl="2"/>
            <a:r>
              <a:rPr lang="zh-CN" altLang="en-US"/>
              <a:t>申请共享内存</a:t>
            </a:r>
            <a:r>
              <a:rPr kumimoji="true" lang="zh-CN" altLang="en-US"/>
              <a:t>。</a:t>
            </a:r>
            <a:r>
              <a:rPr kumimoji="true" lang="zh-CN" altLang="mr-IN"/>
              <a:t>错误码：           </a:t>
            </a:r>
            <a:endParaRPr kumimoji="true" lang="en-US" altLang="zh-CN"/>
          </a:p>
          <a:p>
            <a:pPr lvl="3"/>
            <a:r>
              <a:rPr kumimoji="true" lang="mr-IN" altLang="zh-CN"/>
              <a:t>EINVAL</a:t>
            </a:r>
            <a:r>
              <a:rPr kumimoji="true" lang="zh-CN" altLang="mr-IN"/>
              <a:t>：参数</a:t>
            </a:r>
            <a:r>
              <a:rPr kumimoji="true" lang="mr-IN" altLang="zh-CN"/>
              <a:t>size</a:t>
            </a:r>
            <a:r>
              <a:rPr kumimoji="true" lang="zh-CN" altLang="mr-IN"/>
              <a:t>小于</a:t>
            </a:r>
            <a:r>
              <a:rPr kumimoji="true" lang="mr-IN" altLang="zh-CN"/>
              <a:t>SHMMIN</a:t>
            </a:r>
            <a:r>
              <a:rPr kumimoji="true" lang="zh-CN" altLang="mr-IN"/>
              <a:t>或大于</a:t>
            </a:r>
            <a:r>
              <a:rPr kumimoji="true" lang="mr-IN" altLang="zh-CN"/>
              <a:t>SHMMAX            </a:t>
            </a:r>
            <a:endParaRPr kumimoji="true" lang="en-US" altLang="zh-CN"/>
          </a:p>
          <a:p>
            <a:pPr lvl="3"/>
            <a:r>
              <a:rPr kumimoji="true" lang="mr-IN" altLang="zh-CN"/>
              <a:t>EEXIST</a:t>
            </a:r>
            <a:r>
              <a:rPr kumimoji="true" lang="zh-CN" altLang="mr-IN"/>
              <a:t>：预建立</a:t>
            </a:r>
            <a:r>
              <a:rPr kumimoji="true" lang="mr-IN" altLang="zh-CN"/>
              <a:t>key</a:t>
            </a:r>
            <a:r>
              <a:rPr kumimoji="true" lang="zh-CN" altLang="mr-IN"/>
              <a:t>所指的共享内存，但已经存在           </a:t>
            </a:r>
            <a:endParaRPr kumimoji="true" lang="en-US" altLang="zh-CN"/>
          </a:p>
          <a:p>
            <a:pPr lvl="3"/>
            <a:r>
              <a:rPr kumimoji="true" lang="mr-IN" altLang="zh-CN"/>
              <a:t>EIDRM</a:t>
            </a:r>
            <a:r>
              <a:rPr kumimoji="true" lang="zh-CN" altLang="mr-IN"/>
              <a:t>：参数</a:t>
            </a:r>
            <a:r>
              <a:rPr kumimoji="true" lang="mr-IN" altLang="zh-CN"/>
              <a:t>key</a:t>
            </a:r>
            <a:r>
              <a:rPr kumimoji="true" lang="zh-CN" altLang="mr-IN"/>
              <a:t>所指的共享内存已经删除            </a:t>
            </a:r>
            <a:endParaRPr kumimoji="true" lang="en-US" altLang="zh-CN"/>
          </a:p>
          <a:p>
            <a:pPr lvl="3"/>
            <a:r>
              <a:rPr kumimoji="true" lang="mr-IN" altLang="zh-CN"/>
              <a:t>ENOSPC</a:t>
            </a:r>
            <a:r>
              <a:rPr kumimoji="true" lang="zh-CN" altLang="mr-IN"/>
              <a:t>：超过了系统允许建立的共享内存的最大值</a:t>
            </a:r>
            <a:r>
              <a:rPr kumimoji="true" lang="mr-IN" altLang="zh-CN"/>
              <a:t>(SHMALL)            </a:t>
            </a:r>
            <a:endParaRPr kumimoji="true" lang="en-US" altLang="zh-CN"/>
          </a:p>
          <a:p>
            <a:pPr lvl="3"/>
            <a:r>
              <a:rPr kumimoji="true" lang="mr-IN" altLang="zh-CN"/>
              <a:t>ENOENT</a:t>
            </a:r>
            <a:r>
              <a:rPr kumimoji="true" lang="zh-CN" altLang="mr-IN"/>
              <a:t>：参数</a:t>
            </a:r>
            <a:r>
              <a:rPr kumimoji="true" lang="mr-IN" altLang="zh-CN"/>
              <a:t>key</a:t>
            </a:r>
            <a:r>
              <a:rPr kumimoji="true" lang="zh-CN" altLang="mr-IN"/>
              <a:t>所指的共享内存不存在，而参数</a:t>
            </a:r>
            <a:r>
              <a:rPr kumimoji="true" lang="mr-IN" altLang="zh-CN"/>
              <a:t>shmflg</a:t>
            </a:r>
            <a:r>
              <a:rPr kumimoji="true" lang="zh-CN" altLang="mr-IN"/>
              <a:t>未设</a:t>
            </a:r>
            <a:r>
              <a:rPr kumimoji="true" lang="mr-IN" altLang="zh-CN"/>
              <a:t>IPC_CREAT</a:t>
            </a:r>
            <a:r>
              <a:rPr kumimoji="true" lang="zh-CN" altLang="mr-IN"/>
              <a:t>位            </a:t>
            </a:r>
            <a:endParaRPr kumimoji="true" lang="en-US" altLang="zh-CN"/>
          </a:p>
          <a:p>
            <a:pPr lvl="3"/>
            <a:r>
              <a:rPr kumimoji="true" lang="mr-IN" altLang="zh-CN"/>
              <a:t>EACCES</a:t>
            </a:r>
            <a:r>
              <a:rPr kumimoji="true" lang="zh-CN" altLang="mr-IN"/>
              <a:t>：没有权限            </a:t>
            </a:r>
            <a:endParaRPr kumimoji="true" lang="en-US" altLang="zh-CN"/>
          </a:p>
          <a:p>
            <a:pPr lvl="3"/>
            <a:r>
              <a:rPr kumimoji="true" lang="mr-IN" altLang="zh-CN"/>
              <a:t>ENOMEM</a:t>
            </a:r>
            <a:r>
              <a:rPr kumimoji="true" lang="zh-CN" altLang="mr-IN"/>
              <a:t>：核心内存不足</a:t>
            </a:r>
            <a:endParaRPr/>
          </a:p>
          <a:p>
            <a:pPr lvl="1"/>
            <a:endParaRPr kumimoji="true" lang="zh-CN" altLang="en-US"/>
          </a:p>
        </p:txBody>
      </p:sp>
      <p:sp>
        <p:nvSpPr>
          <p:cNvPr id="136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C0BD62AD-32BA-6347-940D-7E2CBA5FDDCE}" type="slidenum">
              <a:rPr lang="zh-CN" altLang="en-US" sz="1400" b="false">
                <a:latin typeface="Times New Roman" charset="0"/>
              </a:rPr>
              <a:t>37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共享内存</a:t>
            </a:r>
            <a:endParaRPr/>
          </a:p>
        </p:txBody>
      </p:sp>
      <p:sp>
        <p:nvSpPr>
          <p:cNvPr id="13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/>
              <a:t>编程方法</a:t>
            </a:r>
            <a:endParaRPr kumimoji="true" lang="en-US" altLang="zh-CN"/>
          </a:p>
          <a:p>
            <a:pPr lvl="1"/>
            <a:r>
              <a:rPr lang="en-US" altLang="zh-CN"/>
              <a:t>void *shmat(int shmid, const void *shmaddr, int shmflg);</a:t>
            </a:r>
            <a:endParaRPr/>
          </a:p>
          <a:p>
            <a:pPr lvl="2"/>
            <a:r>
              <a:rPr lang="zh-CN" altLang="en-US"/>
              <a:t>获得共享内存指针。参数解释：            </a:t>
            </a:r>
            <a:endParaRPr lang="en-US" altLang="zh-CN"/>
          </a:p>
          <a:p>
            <a:pPr lvl="3"/>
            <a:r>
              <a:rPr lang="en-US" altLang="zh-CN"/>
              <a:t>shmid </a:t>
            </a:r>
            <a:r>
              <a:rPr lang="zh-CN" altLang="en-US"/>
              <a:t>：  共享内存标识符             </a:t>
            </a:r>
            <a:endParaRPr lang="en-US" altLang="zh-CN"/>
          </a:p>
          <a:p>
            <a:pPr lvl="3"/>
            <a:r>
              <a:rPr lang="en-US" altLang="zh-CN"/>
              <a:t>shmaddr </a:t>
            </a:r>
            <a:r>
              <a:rPr lang="zh-CN" altLang="en-US"/>
              <a:t>：指定共享内存出现在进程内存地址的什么位置，直接指定为</a:t>
            </a:r>
            <a:r>
              <a:rPr lang="en-US" altLang="zh-CN"/>
              <a:t>NULL</a:t>
            </a:r>
            <a:r>
              <a:rPr lang="zh-CN" altLang="en-US"/>
              <a:t>让内核自己决定一个合适的地址位置             </a:t>
            </a:r>
            <a:endParaRPr lang="en-US" altLang="zh-CN"/>
          </a:p>
          <a:p>
            <a:pPr lvl="3"/>
            <a:r>
              <a:rPr lang="en-US" altLang="zh-CN"/>
              <a:t>shmflg</a:t>
            </a:r>
            <a:r>
              <a:rPr lang="zh-CN" altLang="en-US"/>
              <a:t>：</a:t>
            </a:r>
            <a:r>
              <a:rPr lang="en-US" altLang="zh-CN"/>
              <a:t>SHM_RDONLY</a:t>
            </a:r>
            <a:r>
              <a:rPr lang="zh-CN" altLang="en-US"/>
              <a:t>：为只读模式，其他为读写模式 </a:t>
            </a:r>
            <a:endParaRPr/>
          </a:p>
          <a:p>
            <a:pPr lvl="2"/>
            <a:endParaRPr kumimoji="true" lang="en-US" altLang="zh-CN"/>
          </a:p>
          <a:p>
            <a:pPr lvl="1"/>
            <a:endParaRPr kumimoji="true" lang="zh-CN" altLang="en-US"/>
          </a:p>
        </p:txBody>
      </p:sp>
      <p:sp>
        <p:nvSpPr>
          <p:cNvPr id="140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375E8D61-1BEC-0C4E-94FE-C10CB36AB185}" type="slidenum">
              <a:rPr lang="zh-CN" altLang="en-US" sz="1400" b="false">
                <a:latin typeface="Times New Roman" charset="0"/>
              </a:rPr>
              <a:t>38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共享内存</a:t>
            </a:r>
            <a:endParaRPr/>
          </a:p>
        </p:txBody>
      </p:sp>
      <p:sp>
        <p:nvSpPr>
          <p:cNvPr id="14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/>
              <a:t>编程方法</a:t>
            </a:r>
            <a:endParaRPr kumimoji="true" lang="en-US" altLang="zh-CN"/>
          </a:p>
          <a:p>
            <a:pPr lvl="1"/>
            <a:r>
              <a:rPr lang="en-US" altLang="zh-CN"/>
              <a:t>int shmdt(const void *shmaddr);</a:t>
            </a:r>
            <a:endParaRPr/>
          </a:p>
          <a:p>
            <a:pPr lvl="2"/>
            <a:r>
              <a:rPr lang="zh-CN" altLang="en-US"/>
              <a:t>断开与内存共享的连接</a:t>
            </a:r>
            <a:endParaRPr lang="en-US" altLang="zh-CN"/>
          </a:p>
          <a:p>
            <a:pPr lvl="2"/>
            <a:r>
              <a:rPr lang="en-US" altLang="zh-CN"/>
              <a:t>shmaddr</a:t>
            </a:r>
            <a:r>
              <a:rPr lang="zh-CN" altLang="en-US"/>
              <a:t>：连接的共享内存的起始地址</a:t>
            </a:r>
            <a:endParaRPr lang="en-US" altLang="zh-CN"/>
          </a:p>
          <a:p>
            <a:pPr lvl="1"/>
            <a:r>
              <a:rPr lang="en-US" altLang="zh-CN"/>
              <a:t>int shmctl(int shmid, int cmd, struct shmid_ds *buf);</a:t>
            </a:r>
            <a:endParaRPr/>
          </a:p>
          <a:p>
            <a:pPr lvl="2"/>
            <a:r>
              <a:rPr lang="zh-CN" altLang="en-US"/>
              <a:t>删除共享内存。 </a:t>
            </a:r>
            <a:r>
              <a:rPr lang="en-US" altLang="zh-CN"/>
              <a:t>cmd</a:t>
            </a:r>
            <a:r>
              <a:rPr lang="zh-CN" altLang="en-US"/>
              <a:t>参数说明：            </a:t>
            </a:r>
            <a:endParaRPr lang="en-US" altLang="zh-CN"/>
          </a:p>
          <a:p>
            <a:pPr lvl="3"/>
            <a:r>
              <a:rPr lang="en-US" altLang="zh-CN"/>
              <a:t>IPC_STAT</a:t>
            </a:r>
            <a:r>
              <a:rPr lang="zh-CN" altLang="en-US"/>
              <a:t>：得到共享内存的状态，把共享内存的</a:t>
            </a:r>
            <a:r>
              <a:rPr lang="en-US" altLang="zh-CN"/>
              <a:t>shmid_ds</a:t>
            </a:r>
            <a:r>
              <a:rPr lang="zh-CN" altLang="en-US"/>
              <a:t>结构复制到</a:t>
            </a:r>
            <a:r>
              <a:rPr lang="en-US" altLang="zh-CN"/>
              <a:t>buf</a:t>
            </a:r>
            <a:r>
              <a:rPr lang="zh-CN" altLang="en-US"/>
              <a:t>中            </a:t>
            </a:r>
            <a:endParaRPr lang="en-US" altLang="zh-CN"/>
          </a:p>
          <a:p>
            <a:pPr lvl="3"/>
            <a:r>
              <a:rPr lang="en-US" altLang="zh-CN"/>
              <a:t>IPC_SET</a:t>
            </a:r>
            <a:r>
              <a:rPr lang="zh-CN" altLang="en-US"/>
              <a:t>：改变共享内存的状态，把</a:t>
            </a:r>
            <a:r>
              <a:rPr lang="en-US" altLang="zh-CN"/>
              <a:t>buf</a:t>
            </a:r>
            <a:r>
              <a:rPr lang="zh-CN" altLang="en-US"/>
              <a:t>所指的</a:t>
            </a:r>
            <a:r>
              <a:rPr lang="en-US" altLang="zh-CN"/>
              <a:t>shmid_ds</a:t>
            </a:r>
            <a:r>
              <a:rPr lang="zh-CN" altLang="en-US"/>
              <a:t>结构中的</a:t>
            </a:r>
            <a:r>
              <a:rPr lang="en-US" altLang="zh-CN"/>
              <a:t>uid</a:t>
            </a:r>
            <a:r>
              <a:rPr lang="zh-CN" altLang="en-US"/>
              <a:t>、</a:t>
            </a:r>
            <a:r>
              <a:rPr lang="en-US" altLang="zh-CN"/>
              <a:t>gid</a:t>
            </a:r>
            <a:r>
              <a:rPr lang="zh-CN" altLang="en-US"/>
              <a:t>、</a:t>
            </a:r>
            <a:r>
              <a:rPr lang="en-US" altLang="zh-CN"/>
              <a:t>mode</a:t>
            </a:r>
            <a:r>
              <a:rPr lang="zh-CN" altLang="en-US"/>
              <a:t>复制到共享内存的</a:t>
            </a:r>
            <a:r>
              <a:rPr lang="en-US" altLang="zh-CN"/>
              <a:t>shmid_ds</a:t>
            </a:r>
            <a:r>
              <a:rPr lang="zh-CN" altLang="en-US"/>
              <a:t>结构内            </a:t>
            </a:r>
            <a:endParaRPr lang="en-US" altLang="zh-CN"/>
          </a:p>
          <a:p>
            <a:pPr lvl="3"/>
            <a:r>
              <a:rPr lang="en-US" altLang="zh-CN"/>
              <a:t>IPC_RMID</a:t>
            </a:r>
            <a:r>
              <a:rPr lang="zh-CN" altLang="en-US"/>
              <a:t>：删除这片共享内存</a:t>
            </a:r>
            <a:endParaRPr kumimoji="true" lang="en-US" altLang="zh-CN"/>
          </a:p>
          <a:p>
            <a:pPr lvl="1"/>
            <a:endParaRPr kumimoji="true" lang="zh-CN" altLang="en-US"/>
          </a:p>
        </p:txBody>
      </p:sp>
      <p:sp>
        <p:nvSpPr>
          <p:cNvPr id="144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39882B4E-D89C-4C4C-B714-D90937C33E2E}" type="slidenum">
              <a:rPr lang="zh-CN" altLang="en-US" sz="1400" b="false">
                <a:latin typeface="Times New Roman" charset="0"/>
              </a:rPr>
              <a:t>39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1"/>
              </a:spcBef>
              <a:buFontTx/>
              <a:buNone/>
            </a:pPr>
            <a:fld id="{982CE1EB-2099-574F-82AE-8C9170450034}" type="slidenum">
              <a:rPr lang="zh-CN" altLang="en-US" sz="1400">
                <a:latin typeface="Times New Roman" charset="0"/>
                <a:ea typeface="宋体" charset="-122"/>
              </a:rPr>
              <a:t>4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47" name="Rectangle 2"/>
          <p:cNvSpPr>
            <a:spLocks noGrp="true" noChangeArrowheads="true"/>
          </p:cNvSpPr>
          <p:nvPr>
            <p:ph type="body" idx="1"/>
          </p:nvPr>
        </p:nvSpPr>
        <p:spPr>
          <a:xfrm>
            <a:off x="381000" y="1295400"/>
            <a:ext cx="8458200" cy="5257800"/>
          </a:xfrm>
          <a:solidFill>
            <a:schemeClr val="bg1"/>
          </a:solidFill>
        </p:spPr>
        <p:txBody>
          <a:bodyPr/>
          <a:lstStyle/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10 </a:t>
            </a:r>
            <a:r>
              <a:rPr lang="en-US" altLang="zh-CN" sz="1800" b="true" dirty="false" err="true">
                <a:latin typeface="Courier New" charset="0"/>
                <a:ea typeface="宋体" charset="-122"/>
                <a:cs typeface="Courier New" charset="0"/>
              </a:rPr>
              <a:t>int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 main()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11 {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12    </a:t>
            </a:r>
            <a:r>
              <a:rPr lang="en-US" altLang="zh-CN" sz="1800" b="true" dirty="false" err="true">
                <a:latin typeface="Courier New" charset="0"/>
                <a:ea typeface="宋体" charset="-122"/>
                <a:cs typeface="Courier New" charset="0"/>
              </a:rPr>
              <a:t>int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 </a:t>
            </a:r>
            <a:r>
              <a:rPr lang="en-US" altLang="zh-CN" sz="1800" b="true" dirty="false" err="true">
                <a:latin typeface="Courier New" charset="0"/>
                <a:ea typeface="宋体" charset="-122"/>
                <a:cs typeface="Courier New" charset="0"/>
              </a:rPr>
              <a:t>rc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;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13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14    </a:t>
            </a:r>
            <a:r>
              <a:rPr lang="en-US" altLang="zh-CN" sz="1800" b="true" dirty="false" err="true">
                <a:latin typeface="Courier New" charset="0"/>
                <a:ea typeface="宋体" charset="-122"/>
                <a:cs typeface="Courier New" charset="0"/>
              </a:rPr>
              <a:t>rc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 = </a:t>
            </a:r>
            <a:r>
              <a:rPr lang="en-US" altLang="zh-CN" sz="1800" b="true" dirty="false" err="true">
                <a:solidFill>
                  <a:srgbClr val="FF0000"/>
                </a:solidFill>
                <a:latin typeface="Courier New" charset="0"/>
                <a:ea typeface="宋体" charset="-122"/>
                <a:cs typeface="Courier New" charset="0"/>
              </a:rPr>
              <a:t>setjmp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(</a:t>
            </a:r>
            <a:r>
              <a:rPr lang="en-US" altLang="zh-CN" sz="1800" b="true" dirty="false" err="true">
                <a:latin typeface="Courier New" charset="0"/>
                <a:ea typeface="宋体" charset="-122"/>
                <a:cs typeface="Courier New" charset="0"/>
              </a:rPr>
              <a:t>buf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);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15    if (</a:t>
            </a:r>
            <a:r>
              <a:rPr lang="en-US" altLang="zh-CN" sz="1800" b="true" dirty="false" err="true">
                <a:latin typeface="Courier New" charset="0"/>
                <a:ea typeface="宋体" charset="-122"/>
                <a:cs typeface="Courier New" charset="0"/>
              </a:rPr>
              <a:t>rc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 == 0)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16       foo();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17    else if (</a:t>
            </a:r>
            <a:r>
              <a:rPr lang="en-US" altLang="zh-CN" sz="1800" b="true" dirty="false" err="true">
                <a:latin typeface="Courier New" charset="0"/>
                <a:ea typeface="宋体" charset="-122"/>
                <a:cs typeface="Courier New" charset="0"/>
              </a:rPr>
              <a:t>rc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 == 1)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18       </a:t>
            </a:r>
            <a:r>
              <a:rPr lang="en-US" altLang="zh-CN" sz="1800" b="true" dirty="false" err="true">
                <a:latin typeface="Courier New" charset="0"/>
                <a:ea typeface="宋体" charset="-122"/>
                <a:cs typeface="Courier New" charset="0"/>
              </a:rPr>
              <a:t>printf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("Detected an error1 condition in foo\n");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19    else if (</a:t>
            </a:r>
            <a:r>
              <a:rPr lang="en-US" altLang="zh-CN" sz="1800" b="true" dirty="false" err="true">
                <a:latin typeface="Courier New" charset="0"/>
                <a:ea typeface="宋体" charset="-122"/>
                <a:cs typeface="Courier New" charset="0"/>
              </a:rPr>
              <a:t>rc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 == 2)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20       </a:t>
            </a:r>
            <a:r>
              <a:rPr lang="en-US" altLang="zh-CN" sz="1800" b="true" dirty="false" err="true">
                <a:latin typeface="Courier New" charset="0"/>
                <a:ea typeface="宋体" charset="-122"/>
                <a:cs typeface="Courier New" charset="0"/>
              </a:rPr>
              <a:t>printf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("Detected an error2 condition in foo\n");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21    else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22       </a:t>
            </a:r>
            <a:r>
              <a:rPr lang="en-US" altLang="zh-CN" sz="1800" b="true" dirty="false" err="true">
                <a:latin typeface="Courier New" charset="0"/>
                <a:ea typeface="宋体" charset="-122"/>
                <a:cs typeface="Courier New" charset="0"/>
              </a:rPr>
              <a:t>printf</a:t>
            </a: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("Unknown error condition in foo\n");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23    exit(0);</a:t>
            </a:r>
            <a:endParaRPr/>
          </a:p>
          <a:p>
            <a:pPr>
              <a:buFontTx/>
              <a:buNone/>
            </a:pPr>
            <a:r>
              <a:rPr lang="en-US" altLang="zh-CN" sz="1800" b="true" dirty="false">
                <a:latin typeface="Courier New" charset="0"/>
                <a:ea typeface="宋体" charset="-122"/>
                <a:cs typeface="Courier New" charset="0"/>
              </a:rPr>
              <a:t>24 }</a:t>
            </a:r>
            <a:endParaRPr lang="zh-CN" altLang="en-US" sz="1800" b="true" dirty="false">
              <a:latin typeface="Courier New" charset="0"/>
              <a:ea typeface="宋体" charset="-122"/>
              <a:cs typeface="Courier New" charset="0"/>
            </a:endParaRPr>
          </a:p>
        </p:txBody>
      </p:sp>
      <p:sp>
        <p:nvSpPr>
          <p:cNvPr id="148" name="Rectangle 2"/>
          <p:cNvSpPr txBox="true">
            <a:spLocks noChangeArrowheads="true"/>
          </p:cNvSpPr>
          <p:nvPr/>
        </p:nvSpPr>
        <p:spPr bwMode="auto">
          <a:xfrm>
            <a:off x="4724400" y="228600"/>
            <a:ext cx="4267200" cy="297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/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Tx/>
              <a:buNone/>
            </a:pPr>
            <a:r>
              <a:rPr lang="zh-CN" altLang="en-US" sz="1800" dirty="false">
                <a:latin typeface="Courier New" charset="0"/>
                <a:cs typeface="Courier New" charset="0"/>
              </a:rPr>
              <a:t>1  #</a:t>
            </a:r>
            <a:r>
              <a:rPr lang="en-US" altLang="zh-CN" sz="1800" dirty="false">
                <a:latin typeface="Courier New" charset="0"/>
                <a:cs typeface="Courier New" charset="0"/>
              </a:rPr>
              <a:t>include "</a:t>
            </a:r>
            <a:r>
              <a:rPr lang="en-US" altLang="zh-CN" sz="1800" dirty="false" err="true">
                <a:latin typeface="Courier New" charset="0"/>
                <a:cs typeface="Courier New" charset="0"/>
              </a:rPr>
              <a:t>csapp.h</a:t>
            </a:r>
            <a:r>
              <a:rPr lang="en-US" altLang="zh-CN" sz="1800" dirty="false">
                <a:latin typeface="Courier New" charset="0"/>
                <a:cs typeface="Courier New" charset="0"/>
              </a:rPr>
              <a:t>"</a:t>
            </a:r>
            <a:endParaRPr/>
          </a:p>
          <a:p>
            <a:pPr>
              <a:buFontTx/>
              <a:buNone/>
            </a:pPr>
            <a:r>
              <a:rPr lang="en-US" altLang="zh-CN" sz="1800" dirty="false">
                <a:latin typeface="Courier New" charset="0"/>
                <a:cs typeface="Courier New" charset="0"/>
              </a:rPr>
              <a:t>2</a:t>
            </a:r>
            <a:endParaRPr/>
          </a:p>
          <a:p>
            <a:pPr>
              <a:buFontTx/>
              <a:buNone/>
            </a:pPr>
            <a:r>
              <a:rPr lang="en-US" altLang="zh-CN" sz="1800" dirty="false">
                <a:latin typeface="Courier New" charset="0"/>
                <a:cs typeface="Courier New" charset="0"/>
              </a:rPr>
              <a:t>3  </a:t>
            </a:r>
            <a:r>
              <a:rPr lang="en-US" altLang="zh-CN" sz="1800" dirty="false" err="true">
                <a:latin typeface="Courier New" charset="0"/>
                <a:cs typeface="Courier New" charset="0"/>
              </a:rPr>
              <a:t>jmp_buf</a:t>
            </a:r>
            <a:r>
              <a:rPr lang="en-US" altLang="zh-CN" sz="1800" dirty="false">
                <a:latin typeface="Courier New" charset="0"/>
                <a:cs typeface="Courier New" charset="0"/>
              </a:rPr>
              <a:t> </a:t>
            </a:r>
            <a:r>
              <a:rPr lang="en-US" altLang="zh-CN" sz="1800" dirty="false" err="true">
                <a:solidFill>
                  <a:srgbClr val="FF0000"/>
                </a:solidFill>
                <a:latin typeface="Courier New" charset="0"/>
                <a:cs typeface="Courier New" charset="0"/>
              </a:rPr>
              <a:t>buf</a:t>
            </a:r>
            <a:r>
              <a:rPr lang="en-US" altLang="zh-CN" sz="1800" dirty="false">
                <a:latin typeface="Courier New" charset="0"/>
                <a:cs typeface="Courier New" charset="0"/>
              </a:rPr>
              <a:t>;</a:t>
            </a:r>
            <a:endParaRPr/>
          </a:p>
          <a:p>
            <a:pPr>
              <a:buFontTx/>
              <a:buNone/>
            </a:pPr>
            <a:r>
              <a:rPr lang="en-US" altLang="zh-CN" sz="1800" dirty="false">
                <a:latin typeface="Courier New" charset="0"/>
                <a:cs typeface="Courier New" charset="0"/>
              </a:rPr>
              <a:t>4</a:t>
            </a:r>
            <a:endParaRPr/>
          </a:p>
          <a:p>
            <a:pPr>
              <a:buFontTx/>
              <a:buNone/>
            </a:pPr>
            <a:r>
              <a:rPr lang="en-US" altLang="zh-CN" sz="1800" dirty="false">
                <a:latin typeface="Courier New" charset="0"/>
                <a:cs typeface="Courier New" charset="0"/>
              </a:rPr>
              <a:t>5  </a:t>
            </a:r>
            <a:r>
              <a:rPr lang="en-US" altLang="zh-CN" sz="1800" dirty="false" err="true">
                <a:latin typeface="Courier New" charset="0"/>
                <a:cs typeface="Courier New" charset="0"/>
              </a:rPr>
              <a:t>int</a:t>
            </a:r>
            <a:r>
              <a:rPr lang="en-US" altLang="zh-CN" sz="1800" dirty="false">
                <a:latin typeface="Courier New" charset="0"/>
                <a:cs typeface="Courier New" charset="0"/>
              </a:rPr>
              <a:t> error1 = 0;</a:t>
            </a:r>
            <a:endParaRPr/>
          </a:p>
          <a:p>
            <a:pPr>
              <a:buFontTx/>
              <a:buNone/>
            </a:pPr>
            <a:r>
              <a:rPr lang="en-US" altLang="zh-CN" sz="1800" dirty="false">
                <a:latin typeface="Courier New" charset="0"/>
                <a:cs typeface="Courier New" charset="0"/>
              </a:rPr>
              <a:t>6  </a:t>
            </a:r>
            <a:r>
              <a:rPr lang="en-US" altLang="zh-CN" sz="1800" dirty="false" err="true">
                <a:latin typeface="Courier New" charset="0"/>
                <a:cs typeface="Courier New" charset="0"/>
              </a:rPr>
              <a:t>int</a:t>
            </a:r>
            <a:r>
              <a:rPr lang="en-US" altLang="zh-CN" sz="1800" dirty="false">
                <a:latin typeface="Courier New" charset="0"/>
                <a:cs typeface="Courier New" charset="0"/>
              </a:rPr>
              <a:t> error2 = 1;</a:t>
            </a:r>
            <a:endParaRPr/>
          </a:p>
          <a:p>
            <a:pPr>
              <a:buFontTx/>
              <a:buNone/>
            </a:pPr>
            <a:r>
              <a:rPr lang="en-US" altLang="zh-CN" sz="1800" dirty="false">
                <a:latin typeface="Courier New" charset="0"/>
                <a:cs typeface="Courier New" charset="0"/>
              </a:rPr>
              <a:t>7</a:t>
            </a:r>
            <a:endParaRPr/>
          </a:p>
          <a:p>
            <a:pPr>
              <a:buFontTx/>
              <a:buNone/>
            </a:pPr>
            <a:r>
              <a:rPr lang="en-US" altLang="zh-CN" sz="1800" dirty="false">
                <a:latin typeface="Courier New" charset="0"/>
                <a:cs typeface="Courier New" charset="0"/>
              </a:rPr>
              <a:t>8  void foo(void), bar(void);</a:t>
            </a:r>
            <a:endParaRPr/>
          </a:p>
          <a:p>
            <a:pPr>
              <a:buFontTx/>
              <a:buNone/>
            </a:pPr>
            <a:r>
              <a:rPr lang="en-US" altLang="zh-CN" sz="1800" dirty="false">
                <a:latin typeface="Courier New" charset="0"/>
                <a:cs typeface="Courier New" charset="0"/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共享内存</a:t>
            </a:r>
            <a:endParaRPr/>
          </a:p>
        </p:txBody>
      </p:sp>
      <p:sp>
        <p:nvSpPr>
          <p:cNvPr id="15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endParaRPr kumimoji="true" lang="en-US" altLang="zh-CN"/>
          </a:p>
          <a:p>
            <a:pPr lvl="1"/>
            <a:endParaRPr kumimoji="true" lang="zh-CN" altLang="en-US"/>
          </a:p>
        </p:txBody>
      </p:sp>
      <p:sp>
        <p:nvSpPr>
          <p:cNvPr id="152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2808D613-B8BE-2B4C-89C1-3261BB8A3DD3}" type="slidenum">
              <a:rPr lang="zh-CN" altLang="en-US" sz="1400" b="false">
                <a:latin typeface="Times New Roman" charset="0"/>
              </a:rPr>
              <a:t>40</a:t>
            </a:fld>
            <a:endParaRPr lang="en-US" altLang="zh-CN" sz="1400" b="false">
              <a:latin typeface="Times New Roman" charset="0"/>
            </a:endParaRPr>
          </a:p>
        </p:txBody>
      </p:sp>
      <p:pic>
        <p:nvPicPr>
          <p:cNvPr id="153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641350" y="1524000"/>
            <a:ext cx="7708900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共享内存</a:t>
            </a:r>
            <a:endParaRPr/>
          </a:p>
        </p:txBody>
      </p:sp>
      <p:sp>
        <p:nvSpPr>
          <p:cNvPr id="15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endParaRPr kumimoji="true" lang="en-US" altLang="zh-CN"/>
          </a:p>
          <a:p>
            <a:pPr lvl="1"/>
            <a:endParaRPr kumimoji="true" lang="zh-CN" altLang="en-US"/>
          </a:p>
        </p:txBody>
      </p:sp>
      <p:sp>
        <p:nvSpPr>
          <p:cNvPr id="157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31E039CA-DC62-0B42-94F2-9A83437E68C9}" type="slidenum">
              <a:rPr lang="zh-CN" altLang="en-US" sz="1400" b="false">
                <a:latin typeface="Times New Roman" charset="0"/>
              </a:rPr>
              <a:t>41</a:t>
            </a:fld>
            <a:endParaRPr lang="en-US" altLang="zh-CN" sz="1400" b="false">
              <a:latin typeface="Times New Roman" charset="0"/>
            </a:endParaRPr>
          </a:p>
        </p:txBody>
      </p:sp>
      <p:pic>
        <p:nvPicPr>
          <p:cNvPr id="158" name="图片 5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735013" y="1447800"/>
            <a:ext cx="7478712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>
  <p:cSld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信号量（</a:t>
            </a:r>
            <a:r>
              <a:rPr lang="en-US" altLang="zh-CN"/>
              <a:t>semaphore</a:t>
            </a:r>
            <a:r>
              <a:rPr kumimoji="true" lang="zh-CN" altLang="en-US"/>
              <a:t>）</a:t>
            </a:r>
            <a:endParaRPr/>
          </a:p>
        </p:txBody>
      </p:sp>
      <p:sp>
        <p:nvSpPr>
          <p:cNvPr id="16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/>
              <a:t>信号量是一个计数器，用于多进程对共享数据的访问，信号量的意图在于进程间同步</a:t>
            </a:r>
            <a:endParaRPr lang="en-US" altLang="zh-CN"/>
          </a:p>
          <a:p>
            <a:pPr/>
            <a:r>
              <a:rPr lang="zh-CN" altLang="en-US"/>
              <a:t>为了获得共享资源，进程需要执行下列操作：</a:t>
            </a:r>
            <a:endParaRPr lang="en-US" altLang="zh-CN"/>
          </a:p>
          <a:p>
            <a:pPr lvl="1"/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zh-CN" altLang="en-US" b="true"/>
              <a:t>创建一个信号量</a:t>
            </a:r>
            <a:r>
              <a:rPr lang="zh-CN" altLang="en-US"/>
              <a:t>：这要求调用者指定初始值，对于二值信号量来说，它通常是</a:t>
            </a:r>
            <a:r>
              <a:rPr lang="en-US" altLang="zh-CN"/>
              <a:t>1</a:t>
            </a:r>
            <a:r>
              <a:rPr lang="zh-CN" altLang="en-US"/>
              <a:t>，也可是</a:t>
            </a:r>
            <a:r>
              <a:rPr lang="en-US" altLang="zh-CN"/>
              <a:t>0</a:t>
            </a:r>
            <a:endParaRPr/>
          </a:p>
          <a:p>
            <a:pPr lvl="1"/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zh-CN" altLang="en-US" b="true"/>
              <a:t>获取一个信号量</a:t>
            </a:r>
            <a:r>
              <a:rPr lang="zh-CN" altLang="en-US"/>
              <a:t>：该操作会测试这个信号量的值，如果小于</a:t>
            </a:r>
            <a:r>
              <a:rPr lang="en-US" altLang="zh-CN"/>
              <a:t>0</a:t>
            </a:r>
            <a:r>
              <a:rPr lang="zh-CN" altLang="en-US"/>
              <a:t>，就阻塞。也称为</a:t>
            </a:r>
            <a:r>
              <a:rPr lang="en-US" altLang="zh-CN"/>
              <a:t>P</a:t>
            </a:r>
            <a:r>
              <a:rPr lang="zh-CN" altLang="en-US"/>
              <a:t>操作</a:t>
            </a:r>
            <a:endParaRPr lang="en-US" altLang="zh-CN"/>
          </a:p>
          <a:p>
            <a:pPr lvl="1"/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zh-CN" altLang="en-US" b="true"/>
              <a:t>释放一个信号量</a:t>
            </a:r>
            <a:r>
              <a:rPr lang="zh-CN" altLang="en-US"/>
              <a:t>：该操作将信号量的值加</a:t>
            </a:r>
            <a:r>
              <a:rPr lang="en-US" altLang="zh-CN"/>
              <a:t>1</a:t>
            </a:r>
            <a:r>
              <a:rPr lang="zh-CN" altLang="en-US"/>
              <a:t>，也称为</a:t>
            </a:r>
            <a:r>
              <a:rPr lang="en-US" altLang="zh-CN"/>
              <a:t>V</a:t>
            </a:r>
            <a:r>
              <a:rPr lang="zh-CN" altLang="en-US"/>
              <a:t>操作</a:t>
            </a:r>
            <a:endParaRPr kumimoji="true" lang="zh-CN" altLang="en-US"/>
          </a:p>
        </p:txBody>
      </p:sp>
      <p:sp>
        <p:nvSpPr>
          <p:cNvPr id="162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6FE34F91-4497-CF42-8AF0-F107CA55D2E7}" type="slidenum">
              <a:rPr lang="zh-CN" altLang="en-US" sz="1400" b="false">
                <a:latin typeface="Times New Roman" charset="0"/>
              </a:rPr>
              <a:t>42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信号量（</a:t>
            </a:r>
            <a:r>
              <a:rPr lang="en-US" altLang="zh-CN"/>
              <a:t>semaphore</a:t>
            </a:r>
            <a:r>
              <a:rPr kumimoji="true" lang="zh-CN" altLang="en-US"/>
              <a:t>）</a:t>
            </a:r>
            <a:endParaRPr/>
          </a:p>
        </p:txBody>
      </p:sp>
      <p:sp>
        <p:nvSpPr>
          <p:cNvPr id="165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/>
              <a:t>信号量通常是在内核中实现的</a:t>
            </a:r>
            <a:endParaRPr lang="en-US" altLang="zh-CN"/>
          </a:p>
          <a:p>
            <a:pPr/>
            <a:r>
              <a:rPr lang="en-US" altLang="zh-CN"/>
              <a:t>Linux</a:t>
            </a:r>
            <a:r>
              <a:rPr lang="zh-CN" altLang="en-US"/>
              <a:t>环境中，有三种类型：</a:t>
            </a:r>
            <a:endParaRPr lang="en-US" altLang="zh-CN"/>
          </a:p>
          <a:p>
            <a:pPr lvl="1"/>
            <a:r>
              <a:rPr lang="en-US" altLang="zh-CN"/>
              <a:t>Posix</a:t>
            </a:r>
            <a:r>
              <a:rPr lang="zh-CN" altLang="en-US"/>
              <a:t>有名信号量（使用</a:t>
            </a:r>
            <a:r>
              <a:rPr lang="en-US" altLang="zh-CN"/>
              <a:t>Posix IPC</a:t>
            </a:r>
            <a:r>
              <a:rPr lang="zh-CN" altLang="en-US"/>
              <a:t>名字标识）</a:t>
            </a:r>
            <a:endParaRPr lang="en-US" altLang="zh-CN"/>
          </a:p>
          <a:p>
            <a:pPr lvl="1"/>
            <a:r>
              <a:rPr lang="en-US" altLang="zh-CN"/>
              <a:t>Posix</a:t>
            </a:r>
            <a:r>
              <a:rPr lang="zh-CN" altLang="en-US"/>
              <a:t>基于内存的信号量（存放在共享内存区中）</a:t>
            </a:r>
            <a:endParaRPr lang="en-US" altLang="zh-CN"/>
          </a:p>
          <a:p>
            <a:pPr lvl="1"/>
            <a:r>
              <a:rPr lang="en-US" altLang="zh-CN"/>
              <a:t>System V</a:t>
            </a:r>
            <a:r>
              <a:rPr lang="zh-CN" altLang="en-US"/>
              <a:t>信号量（在内核中维护）</a:t>
            </a:r>
            <a:endParaRPr kumimoji="true" lang="zh-CN" altLang="en-US"/>
          </a:p>
        </p:txBody>
      </p:sp>
      <p:sp>
        <p:nvSpPr>
          <p:cNvPr id="166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A78442CA-0A07-F842-BB1E-E62442415303}" type="slidenum">
              <a:rPr lang="zh-CN" altLang="en-US" sz="1400" b="false">
                <a:latin typeface="Times New Roman" charset="0"/>
              </a:rPr>
              <a:t>43</a:t>
            </a:fld>
            <a:endParaRPr lang="en-US" altLang="zh-CN" sz="1400" b="false">
              <a:latin typeface="Times New Roman" charset="0"/>
            </a:endParaRPr>
          </a:p>
        </p:txBody>
      </p:sp>
      <p:pic>
        <p:nvPicPr>
          <p:cNvPr id="167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rcRect r="18333"/>
          <a:stretch>
            <a:fillRect/>
          </a:stretch>
        </p:blipFill>
        <p:spPr bwMode="auto">
          <a:xfrm>
            <a:off x="1524000" y="4011613"/>
            <a:ext cx="5500688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套接字（</a:t>
            </a:r>
            <a:r>
              <a:rPr kumimoji="true" lang="en-US" altLang="zh-CN"/>
              <a:t>Socket</a:t>
            </a:r>
            <a:r>
              <a:rPr kumimoji="true" lang="zh-CN" altLang="en-US"/>
              <a:t>）</a:t>
            </a:r>
            <a:endParaRPr/>
          </a:p>
        </p:txBody>
      </p:sp>
      <p:sp>
        <p:nvSpPr>
          <p:cNvPr id="17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/>
              <a:t>凭借</a:t>
            </a:r>
            <a:r>
              <a:rPr lang="en-US" altLang="zh-CN"/>
              <a:t>socket</a:t>
            </a:r>
            <a:r>
              <a:rPr lang="zh-CN" altLang="en-US"/>
              <a:t>机制，客户</a:t>
            </a:r>
            <a:r>
              <a:rPr lang="en-US" altLang="zh-CN"/>
              <a:t>/</a:t>
            </a:r>
            <a:r>
              <a:rPr lang="zh-CN" altLang="en-US"/>
              <a:t>服务器（即要进行通信的进程）系统的开发工作既可以在本地单机上进行，也可以跨网络进行</a:t>
            </a:r>
            <a:endParaRPr lang="en-US" altLang="zh-CN"/>
          </a:p>
          <a:p>
            <a:pPr/>
            <a:r>
              <a:rPr kumimoji="true" lang="en-US" altLang="zh-CN"/>
              <a:t>TCP/Ip</a:t>
            </a:r>
            <a:r>
              <a:rPr kumimoji="true" lang="zh-CN" altLang="en-US"/>
              <a:t>协议栈</a:t>
            </a:r>
            <a:endParaRPr/>
          </a:p>
        </p:txBody>
      </p:sp>
      <p:sp>
        <p:nvSpPr>
          <p:cNvPr id="171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CE904A82-6E94-A94B-A8BB-D2F0A04F62E5}" type="slidenum">
              <a:rPr lang="zh-CN" altLang="en-US" sz="1400" b="false">
                <a:latin typeface="Times New Roman" charset="0"/>
              </a:rPr>
              <a:t>44</a:t>
            </a:fld>
            <a:endParaRPr lang="en-US" altLang="zh-CN" sz="1400" b="false">
              <a:latin typeface="Times New Roman" charset="0"/>
            </a:endParaRPr>
          </a:p>
        </p:txBody>
      </p:sp>
      <p:pic>
        <p:nvPicPr>
          <p:cNvPr id="172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2419350" y="3651250"/>
            <a:ext cx="4152900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套接字（</a:t>
            </a:r>
            <a:r>
              <a:rPr kumimoji="true" lang="en-US" altLang="zh-CN"/>
              <a:t>Socket</a:t>
            </a:r>
            <a:r>
              <a:rPr kumimoji="true" lang="zh-CN" altLang="en-US"/>
              <a:t>）</a:t>
            </a:r>
            <a:endParaRPr/>
          </a:p>
        </p:txBody>
      </p:sp>
      <p:pic>
        <p:nvPicPr>
          <p:cNvPr id="175" name="内容占位符 4"/>
          <p:cNvPicPr>
            <a:picLocks noGrp="true" noChangeAspect="true"/>
          </p:cNvPicPr>
          <p:nvPr>
            <p:ph idx="1"/>
          </p:nvPr>
        </p:nvPicPr>
        <p:blipFill>
          <a:blip r:embed="rId1">
            <a:extLst>
              <a:ext uri="{28A0092B-C50C-407E-A947-70E740481C1C}"/>
            </a:extLst>
          </a:blip>
          <a:srcRect/>
          <a:stretch>
            <a:fillRect/>
          </a:stretch>
        </p:blipFill>
        <p:spPr>
          <a:xfrm>
            <a:off x="1524000" y="1443038"/>
            <a:ext cx="5943600" cy="5414962"/>
          </a:xfrm>
        </p:spPr>
      </p:pic>
      <p:sp>
        <p:nvSpPr>
          <p:cNvPr id="176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A89DC0AF-DF31-B04F-BB3C-D1B82F828A79}" type="slidenum">
              <a:rPr lang="zh-CN" altLang="en-US" sz="1400" b="false">
                <a:latin typeface="Times New Roman" charset="0"/>
              </a:rPr>
              <a:t>45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进程间通信</a:t>
            </a:r>
            <a:endParaRPr/>
          </a:p>
        </p:txBody>
      </p:sp>
      <p:sp>
        <p:nvSpPr>
          <p:cNvPr id="17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管道：速度慢，容量有限，只有父子</a:t>
            </a:r>
            <a:r>
              <a:rPr kumimoji="true" lang="en-US" altLang="zh-CN" dirty="false"/>
              <a:t>/</a:t>
            </a:r>
            <a:r>
              <a:rPr kumimoji="true" lang="zh-CN" altLang="en-US"/>
              <a:t>兄弟进程</a:t>
            </a:r>
            <a:r>
              <a:rPr kumimoji="true" lang="zh-CN" altLang="en-US" dirty="false"/>
              <a:t>能通讯</a:t>
            </a:r>
            <a:endParaRPr kumimoji="true" lang="en-US" altLang="zh-CN" dirty="false"/>
          </a:p>
          <a:p>
            <a:pPr/>
            <a:r>
              <a:rPr kumimoji="true" lang="en-US" altLang="zh-CN" dirty="false"/>
              <a:t>FIFO</a:t>
            </a:r>
            <a:r>
              <a:rPr kumimoji="true" lang="zh-CN" altLang="en-US" dirty="false"/>
              <a:t>：任何进程间都能通讯，但速度慢</a:t>
            </a:r>
            <a:endParaRPr kumimoji="true" lang="en-US" altLang="zh-CN" dirty="false"/>
          </a:p>
          <a:p>
            <a:pPr/>
            <a:r>
              <a:rPr kumimoji="true" lang="zh-CN" altLang="en-US" dirty="false"/>
              <a:t>消息队列：容量受到系统限制，且要注意第一次读的时候，要考虑上一次没有读完数据的问题</a:t>
            </a:r>
            <a:endParaRPr kumimoji="true" lang="en-US" altLang="zh-CN" dirty="false"/>
          </a:p>
          <a:p>
            <a:pPr/>
            <a:r>
              <a:rPr kumimoji="true" lang="zh-CN" altLang="en-US" dirty="false"/>
              <a:t>信号</a:t>
            </a:r>
            <a:r>
              <a:rPr kumimoji="true" lang="en-US" altLang="zh-CN" dirty="false"/>
              <a:t>/</a:t>
            </a:r>
            <a:r>
              <a:rPr kumimoji="true" lang="zh-CN" altLang="en-US" dirty="false"/>
              <a:t>信号量：不能传递复杂消息，只能用来通知或同步</a:t>
            </a:r>
            <a:endParaRPr kumimoji="true" lang="en-US" altLang="zh-CN" dirty="false"/>
          </a:p>
          <a:p>
            <a:pPr/>
            <a:r>
              <a:rPr kumimoji="true" lang="zh-CN" altLang="en-US" dirty="false"/>
              <a:t>共享内存区：能够很容易控制容量，速度快，但要保持同步</a:t>
            </a:r>
            <a:endParaRPr kumimoji="true" lang="en-US" altLang="zh-CN" dirty="false"/>
          </a:p>
          <a:p>
            <a:pPr lvl="1"/>
            <a:r>
              <a:rPr kumimoji="true" lang="zh-CN" altLang="en-US" dirty="false"/>
              <a:t>比如一个进程在写的时候，另一个进程要注意读写的问题，相当于线程中的线程安全</a:t>
            </a:r>
            <a:endParaRPr kumimoji="true" lang="en-US" altLang="zh-CN" dirty="false"/>
          </a:p>
        </p:txBody>
      </p:sp>
      <p:sp>
        <p:nvSpPr>
          <p:cNvPr id="180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974AAAC3-8149-5D42-8AF0-8AF5B7B199E6}" type="slidenum">
              <a:rPr lang="zh-CN" altLang="en-US" sz="1400" b="false">
                <a:latin typeface="Times New Roman" charset="0"/>
              </a:rPr>
              <a:t>46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/>
              <a:t>进程间通信</a:t>
            </a:r>
            <a:endParaRPr/>
          </a:p>
        </p:txBody>
      </p:sp>
      <p:sp>
        <p:nvSpPr>
          <p:cNvPr id="18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/>
              <a:t>进程间通信目的：</a:t>
            </a:r>
            <a:endParaRPr kumimoji="true" lang="en-US" altLang="zh-CN"/>
          </a:p>
          <a:p>
            <a:pPr lvl="1"/>
            <a:r>
              <a:rPr kumimoji="true" lang="zh-CN" altLang="en-US"/>
              <a:t>数据传输</a:t>
            </a:r>
            <a:endParaRPr kumimoji="true" lang="en-US" altLang="zh-CN"/>
          </a:p>
          <a:p>
            <a:pPr lvl="2"/>
            <a:r>
              <a:rPr kumimoji="true" lang="zh-CN" altLang="en-US"/>
              <a:t>管道，流管道，</a:t>
            </a:r>
            <a:r>
              <a:rPr kumimoji="true" lang="en-US" altLang="zh-CN"/>
              <a:t>FIFO</a:t>
            </a:r>
            <a:r>
              <a:rPr kumimoji="true" lang="zh-CN" altLang="en-US"/>
              <a:t>，消息队列，套接字</a:t>
            </a:r>
            <a:endParaRPr kumimoji="true" lang="en-US" altLang="zh-CN"/>
          </a:p>
          <a:p>
            <a:pPr lvl="1"/>
            <a:r>
              <a:rPr kumimoji="true" lang="zh-CN" altLang="en-US"/>
              <a:t>共享数据 </a:t>
            </a:r>
            <a:endParaRPr kumimoji="true" lang="en-US" altLang="zh-CN"/>
          </a:p>
          <a:p>
            <a:pPr lvl="2"/>
            <a:r>
              <a:rPr kumimoji="true" lang="zh-CN" altLang="en-US"/>
              <a:t>共享内存</a:t>
            </a:r>
            <a:endParaRPr kumimoji="true" lang="en-US" altLang="zh-CN"/>
          </a:p>
          <a:p>
            <a:pPr lvl="1"/>
            <a:r>
              <a:rPr kumimoji="true" lang="zh-CN" altLang="en-US"/>
              <a:t>通知事件 </a:t>
            </a:r>
            <a:endParaRPr kumimoji="true" lang="en-US" altLang="zh-CN"/>
          </a:p>
          <a:p>
            <a:pPr lvl="2"/>
            <a:r>
              <a:rPr kumimoji="true" lang="en-US" altLang="zh-CN"/>
              <a:t>Signal</a:t>
            </a:r>
            <a:r>
              <a:rPr kumimoji="true" lang="zh-CN" altLang="en-US"/>
              <a:t>，套接字</a:t>
            </a:r>
            <a:endParaRPr kumimoji="true" lang="en-US" altLang="zh-CN"/>
          </a:p>
          <a:p>
            <a:pPr lvl="1"/>
            <a:r>
              <a:rPr kumimoji="true" lang="zh-CN" altLang="en-US"/>
              <a:t>资源共享 </a:t>
            </a:r>
            <a:endParaRPr kumimoji="true" lang="en-US" altLang="zh-CN"/>
          </a:p>
          <a:p>
            <a:pPr lvl="1"/>
            <a:r>
              <a:rPr kumimoji="true" lang="zh-CN" altLang="en-US"/>
              <a:t>进程控制 </a:t>
            </a:r>
            <a:endParaRPr kumimoji="true" lang="en-US" altLang="zh-CN"/>
          </a:p>
        </p:txBody>
      </p:sp>
      <p:sp>
        <p:nvSpPr>
          <p:cNvPr id="184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charset="0"/>
                <a:ea typeface="宋体" charset="-122"/>
              </a:defRPr>
            </a:lvl9pPr>
          </a:lstStyle>
          <a:p>
            <a:pPr/>
            <a:fld id="{12C081D2-0E6D-A04E-B81A-5FEDF5812DAF}" type="slidenum">
              <a:rPr lang="zh-CN" altLang="en-US" sz="1400" b="false">
                <a:latin typeface="Times New Roman" charset="0"/>
              </a:rPr>
              <a:t>47</a:t>
            </a:fld>
            <a:endParaRPr lang="en-US" altLang="zh-CN" sz="1400" b="false">
              <a:latin typeface="Times New Roman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标题 1"/>
          <p:cNvSpPr>
            <a:spLocks noGrp="true"/>
          </p:cNvSpPr>
          <p:nvPr>
            <p:ph type="ctr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对</a:t>
            </a:r>
            <a:r>
              <a:rPr kumimoji="true" lang="en-US" altLang="zh-CN" dirty="false"/>
              <a:t> AI </a:t>
            </a:r>
            <a:r>
              <a:rPr kumimoji="true" lang="zh-CN" altLang="en-US" dirty="false"/>
              <a:t>时代计算机学科</a:t>
            </a:r>
            <a:r>
              <a:rPr kumimoji="true" lang="en-US" altLang="zh-CN" dirty="false"/>
              <a:t>/</a:t>
            </a:r>
            <a:r>
              <a:rPr kumimoji="true" lang="zh-CN" altLang="en-US" dirty="false"/>
              <a:t>领域的理解</a:t>
            </a:r>
            <a:endParaRPr/>
          </a:p>
        </p:txBody>
      </p:sp>
      <p:sp>
        <p:nvSpPr>
          <p:cNvPr id="187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5A97B9-A372-4C4A-ABBD-1E2F85F101F6}" type="slidenum">
              <a:rPr lang="zh-CN" altLang="en-US" smtClean="false"/>
              <a:t>48</a:t>
            </a:fld>
            <a:endParaRPr lang="en-US" altLang="zh-C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>
  <p:cSld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科学研究范式变化</a:t>
            </a:r>
            <a:endParaRPr/>
          </a:p>
        </p:txBody>
      </p:sp>
      <p:sp>
        <p:nvSpPr>
          <p:cNvPr id="19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第一范式：</a:t>
            </a:r>
            <a:r>
              <a:rPr kumimoji="true" lang="zh-CN" altLang="en-US" b="true" dirty="false"/>
              <a:t>实验</a:t>
            </a:r>
            <a:r>
              <a:rPr kumimoji="true" lang="zh-CN" altLang="en-US" dirty="false"/>
              <a:t>（</a:t>
            </a:r>
            <a:r>
              <a:rPr lang="zh-CN" altLang="en-US" b="true" i="false" dirty="false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经验）科学</a:t>
            </a:r>
            <a:endParaRPr lang="en-US" altLang="zh-CN" b="true" dirty="false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lvl="1"/>
            <a:r>
              <a:rPr lang="zh-CN" altLang="en-US" b="false" i="false" dirty="false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对自然现象的观察和实验总结</a:t>
            </a:r>
            <a:endParaRPr kumimoji="true" lang="en-US" altLang="zh-CN" dirty="false"/>
          </a:p>
          <a:p>
            <a:pPr/>
            <a:r>
              <a:rPr kumimoji="true" lang="zh-CN" altLang="en-US" dirty="false"/>
              <a:t>第二范式：</a:t>
            </a:r>
            <a:r>
              <a:rPr lang="zh-CN" altLang="en-US" b="true" i="false" dirty="false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理论科学</a:t>
            </a:r>
            <a:endParaRPr lang="en-US" altLang="zh-CN" b="true" i="false" dirty="false">
              <a:solidFill>
                <a:srgbClr val="1F1F1F"/>
              </a:solidFill>
              <a:effectLst/>
              <a:highlight>
                <a:srgbClr val="FFFFFF"/>
              </a:highlight>
            </a:endParaRPr>
          </a:p>
          <a:p>
            <a:pPr lvl="1"/>
            <a:r>
              <a:rPr lang="zh-CN" altLang="en-US" b="false" i="false" dirty="false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对自然界某些规律做出原理性的解释</a:t>
            </a:r>
            <a:endParaRPr kumimoji="true" lang="en-US" altLang="zh-CN" dirty="false"/>
          </a:p>
          <a:p>
            <a:pPr/>
            <a:r>
              <a:rPr kumimoji="true" lang="zh-CN" altLang="en-US" dirty="false"/>
              <a:t>第三范式：</a:t>
            </a:r>
            <a:r>
              <a:rPr lang="zh-CN" altLang="en-US" b="true" i="false" dirty="false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计算科学</a:t>
            </a:r>
            <a:endParaRPr lang="en-US" altLang="zh-CN" b="true" i="false" dirty="false">
              <a:solidFill>
                <a:srgbClr val="1F1F1F"/>
              </a:solidFill>
              <a:effectLst/>
              <a:highlight>
                <a:srgbClr val="FFFFFF"/>
              </a:highlight>
            </a:endParaRPr>
          </a:p>
          <a:p>
            <a:pPr lvl="1"/>
            <a:r>
              <a:rPr lang="zh-CN" altLang="en-US" b="false" i="false" dirty="false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通过计算模型与系统模拟进行复杂过程的科学研究</a:t>
            </a:r>
            <a:endParaRPr kumimoji="true" lang="en-US" altLang="zh-CN" dirty="false"/>
          </a:p>
          <a:p>
            <a:pPr/>
            <a:r>
              <a:rPr kumimoji="true" lang="zh-CN" altLang="en-US" dirty="false"/>
              <a:t>第四范式：</a:t>
            </a:r>
            <a:r>
              <a:rPr lang="zh-CN" altLang="en-US" b="true" i="false" dirty="false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数据科学</a:t>
            </a:r>
            <a:endParaRPr lang="en-US" altLang="zh-CN" b="true" i="false" dirty="false">
              <a:solidFill>
                <a:srgbClr val="1F1F1F"/>
              </a:solidFill>
              <a:effectLst/>
              <a:highlight>
                <a:srgbClr val="FFFFFF"/>
              </a:highlight>
            </a:endParaRPr>
          </a:p>
          <a:p>
            <a:pPr lvl="1"/>
            <a:r>
              <a:rPr kumimoji="true" lang="zh-CN" altLang="en-US" dirty="false">
                <a:solidFill>
                  <a:srgbClr val="1F1F1F"/>
                </a:solidFill>
                <a:highlight>
                  <a:srgbClr val="FFFFFF"/>
                </a:highlight>
              </a:rPr>
              <a:t>无法提取理论和计算模型，直接从物理世界沉淀的大量复杂数据中挖掘价值，或直接采用数据驱动达到目标</a:t>
            </a:r>
            <a:endParaRPr kumimoji="true" lang="en-US" altLang="zh-CN" dirty="false"/>
          </a:p>
          <a:p>
            <a:pPr/>
            <a:r>
              <a:rPr kumimoji="true" lang="zh-CN" altLang="en-US" dirty="false"/>
              <a:t>大模型：第五范式？第四范式的延续和深化？</a:t>
            </a:r>
            <a:endParaRPr/>
          </a:p>
        </p:txBody>
      </p:sp>
      <p:sp>
        <p:nvSpPr>
          <p:cNvPr id="191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49</a:t>
            </a:fld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1"/>
              </a:spcBef>
              <a:buFontTx/>
              <a:buNone/>
            </a:pPr>
            <a:fld id="{10CECE0D-A11D-A444-9713-57C6B8CEF3BB}" type="slidenum">
              <a:rPr lang="zh-CN" altLang="en-US" sz="1400">
                <a:latin typeface="Times New Roman" charset="0"/>
                <a:ea typeface="宋体" charset="-122"/>
              </a:rPr>
              <a:t>5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94" name="Rectangle 2"/>
          <p:cNvSpPr>
            <a:spLocks noGrp="true" noChangeArrowheads="true"/>
          </p:cNvSpPr>
          <p:nvPr>
            <p:ph type="body" idx="1"/>
          </p:nvPr>
        </p:nvSpPr>
        <p:spPr>
          <a:xfrm>
            <a:off x="381000" y="762000"/>
            <a:ext cx="8458200" cy="5334000"/>
          </a:xfrm>
          <a:solidFill>
            <a:schemeClr val="bg1"/>
          </a:solidFill>
        </p:spPr>
        <p:txBody>
          <a:bodyPr/>
          <a:lstStyle/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25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26 </a:t>
            </a:r>
            <a:r>
              <a:rPr lang="en-US" altLang="zh-CN" sz="1800" b="true">
                <a:solidFill>
                  <a:srgbClr val="00B050"/>
                </a:solidFill>
                <a:latin typeface="Courier New" charset="0"/>
                <a:ea typeface="宋体" charset="-122"/>
                <a:cs typeface="Courier New" charset="0"/>
              </a:rPr>
              <a:t>/* deeply nested function foo */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27 void foo(void)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28 {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29    if (error1)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30       </a:t>
            </a:r>
            <a:r>
              <a:rPr lang="en-US" altLang="zh-CN" sz="1800" b="true">
                <a:solidFill>
                  <a:srgbClr val="FF0000"/>
                </a:solidFill>
                <a:latin typeface="Courier New" charset="0"/>
                <a:ea typeface="宋体" charset="-122"/>
                <a:cs typeface="Courier New" charset="0"/>
              </a:rPr>
              <a:t>longjmp</a:t>
            </a: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(buf, </a:t>
            </a:r>
            <a:r>
              <a:rPr lang="en-US" altLang="zh-CN" sz="1800" b="true">
                <a:solidFill>
                  <a:srgbClr val="FF0000"/>
                </a:solidFill>
                <a:latin typeface="Courier New" charset="0"/>
                <a:ea typeface="宋体" charset="-122"/>
                <a:cs typeface="Courier New" charset="0"/>
              </a:rPr>
              <a:t>1</a:t>
            </a: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);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31    bar();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32 }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33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34 void bar(void)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35 {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36    if (error2)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37       </a:t>
            </a:r>
            <a:r>
              <a:rPr lang="en-US" altLang="zh-CN" sz="1800" b="true">
                <a:solidFill>
                  <a:srgbClr val="FF0000"/>
                </a:solidFill>
                <a:latin typeface="Courier New" charset="0"/>
                <a:ea typeface="宋体" charset="-122"/>
                <a:cs typeface="Courier New" charset="0"/>
              </a:rPr>
              <a:t>longjmp</a:t>
            </a: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(buf, </a:t>
            </a:r>
            <a:r>
              <a:rPr lang="en-US" altLang="zh-CN" sz="1800" b="true">
                <a:solidFill>
                  <a:srgbClr val="FF0000"/>
                </a:solidFill>
                <a:latin typeface="Courier New" charset="0"/>
                <a:ea typeface="宋体" charset="-122"/>
                <a:cs typeface="Courier New" charset="0"/>
              </a:rPr>
              <a:t>2</a:t>
            </a: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);</a:t>
            </a:r>
            <a:endParaRPr/>
          </a:p>
          <a:p>
            <a:pPr>
              <a:buFontTx/>
              <a:buNone/>
            </a:pPr>
            <a:r>
              <a:rPr lang="en-US" altLang="zh-CN" sz="1800" b="true">
                <a:latin typeface="Courier New" charset="0"/>
                <a:ea typeface="宋体" charset="-122"/>
                <a:cs typeface="Courier New" charset="0"/>
              </a:rPr>
              <a:t>38 }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大模型的能力理解</a:t>
            </a:r>
            <a:endParaRPr/>
          </a:p>
        </p:txBody>
      </p:sp>
      <p:sp>
        <p:nvSpPr>
          <p:cNvPr id="197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 sz="2400" dirty="false"/>
              <a:t>划时代的接口技术（</a:t>
            </a:r>
            <a:r>
              <a:rPr kumimoji="true" lang="en-US" altLang="zh-CN" sz="2400" dirty="false"/>
              <a:t>vs. GUI</a:t>
            </a:r>
            <a:r>
              <a:rPr kumimoji="true" lang="zh-CN" altLang="en-US" sz="2400" dirty="false"/>
              <a:t>）</a:t>
            </a:r>
            <a:endParaRPr kumimoji="true" lang="en-US" altLang="zh-CN" sz="2400" dirty="false"/>
          </a:p>
          <a:p>
            <a:pPr lvl="1"/>
            <a:r>
              <a:rPr kumimoji="true" lang="zh-CN" altLang="en-US" sz="2000" dirty="false"/>
              <a:t>人类意图理解</a:t>
            </a:r>
            <a:endParaRPr kumimoji="true" lang="en-US" altLang="zh-CN" sz="2000" dirty="false"/>
          </a:p>
          <a:p>
            <a:pPr/>
            <a:r>
              <a:rPr kumimoji="true" lang="zh-CN" altLang="en-US" sz="2400" dirty="false"/>
              <a:t>体现出逻辑推理能力（涌现？）</a:t>
            </a:r>
            <a:endParaRPr kumimoji="true" lang="en-US" altLang="zh-CN" sz="2400" dirty="false"/>
          </a:p>
          <a:p>
            <a:pPr lvl="1"/>
            <a:r>
              <a:rPr kumimoji="true" lang="en-US" altLang="zh-CN" sz="2000" dirty="false"/>
              <a:t>=&gt;</a:t>
            </a:r>
            <a:r>
              <a:rPr kumimoji="true" lang="zh-CN" altLang="en-US" sz="2000" dirty="false"/>
              <a:t>任务规划、决策</a:t>
            </a:r>
            <a:endParaRPr kumimoji="true" lang="en-US" altLang="zh-CN" sz="2000" dirty="false"/>
          </a:p>
          <a:p>
            <a:pPr/>
            <a:r>
              <a:rPr kumimoji="true" lang="zh-CN" altLang="en-US" sz="2400" dirty="false"/>
              <a:t>人类专家模拟</a:t>
            </a:r>
            <a:endParaRPr kumimoji="true" lang="en-US" altLang="zh-CN" sz="2400" dirty="false"/>
          </a:p>
          <a:p>
            <a:pPr lvl="1"/>
            <a:r>
              <a:rPr kumimoji="true" lang="zh-CN" altLang="en-US" sz="2000" dirty="false"/>
              <a:t>万物摩尔定律</a:t>
            </a:r>
            <a:endParaRPr kumimoji="true" lang="en-US" altLang="zh-CN" sz="2000" dirty="false"/>
          </a:p>
          <a:p>
            <a:pPr/>
            <a:r>
              <a:rPr kumimoji="true" lang="en-US" altLang="zh-CN" sz="2400" dirty="false"/>
              <a:t>Agent</a:t>
            </a:r>
            <a:endParaRPr/>
          </a:p>
          <a:p>
            <a:pPr lvl="1"/>
            <a:r>
              <a:rPr kumimoji="true" lang="zh-CN" altLang="en-US" sz="2000" dirty="false"/>
              <a:t>解决领域问题</a:t>
            </a:r>
            <a:endParaRPr kumimoji="true" lang="en-US" altLang="zh-CN" sz="2000" dirty="false"/>
          </a:p>
          <a:p>
            <a:pPr/>
            <a:r>
              <a:rPr kumimoji="true" lang="en-US" altLang="zh-CN" sz="2400" dirty="false"/>
              <a:t>Multi-Agent</a:t>
            </a:r>
            <a:endParaRPr/>
          </a:p>
          <a:p>
            <a:pPr lvl="1"/>
            <a:r>
              <a:rPr kumimoji="true" lang="zh-CN" altLang="en-US" sz="2000" dirty="false"/>
              <a:t>复杂系统模拟；复杂问题求解；可解释</a:t>
            </a:r>
            <a:r>
              <a:rPr kumimoji="true" lang="en-US" altLang="zh-CN" sz="2000" dirty="false"/>
              <a:t>AI</a:t>
            </a:r>
            <a:endParaRPr/>
          </a:p>
          <a:p>
            <a:pPr/>
            <a:r>
              <a:rPr kumimoji="true" lang="en-US" altLang="zh-CN" sz="2400" dirty="false"/>
              <a:t>Predict</a:t>
            </a:r>
            <a:r>
              <a:rPr kumimoji="true" lang="zh-CN" altLang="en-US" sz="2400" dirty="false"/>
              <a:t> </a:t>
            </a:r>
            <a:r>
              <a:rPr kumimoji="true" lang="en-US" altLang="zh-CN" sz="2400" dirty="false"/>
              <a:t>Any</a:t>
            </a:r>
            <a:r>
              <a:rPr kumimoji="true" lang="zh-CN" altLang="en-US" sz="2400" dirty="false"/>
              <a:t> </a:t>
            </a:r>
            <a:r>
              <a:rPr kumimoji="true" lang="en-US" altLang="zh-CN" sz="2400" dirty="false"/>
              <a:t>Next</a:t>
            </a:r>
            <a:r>
              <a:rPr kumimoji="true" lang="zh-CN" altLang="en-US" sz="2400" dirty="false"/>
              <a:t> </a:t>
            </a:r>
            <a:r>
              <a:rPr kumimoji="true" lang="en-US" altLang="zh-CN" sz="2400" dirty="false"/>
              <a:t>Thing</a:t>
            </a:r>
            <a:endParaRPr/>
          </a:p>
          <a:p>
            <a:pPr lvl="1"/>
            <a:r>
              <a:rPr kumimoji="true" lang="zh-CN" altLang="en-US" sz="2000" dirty="false"/>
              <a:t>文本、视频、机器人动作、</a:t>
            </a:r>
            <a:r>
              <a:rPr kumimoji="true" lang="en-US" altLang="zh-CN" sz="2000" dirty="false"/>
              <a:t>......</a:t>
            </a:r>
            <a:endParaRPr kumimoji="true" lang="zh-CN" altLang="en-US" sz="2000" dirty="false"/>
          </a:p>
        </p:txBody>
      </p:sp>
      <p:sp>
        <p:nvSpPr>
          <p:cNvPr id="198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50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" dur="500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" dur="500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计算机领域的巨大变化</a:t>
            </a:r>
            <a:endParaRPr/>
          </a:p>
        </p:txBody>
      </p:sp>
      <p:sp>
        <p:nvSpPr>
          <p:cNvPr id="20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计算机领域划分</a:t>
            </a:r>
            <a:endParaRPr kumimoji="true" lang="en-US" altLang="zh-CN" dirty="false"/>
          </a:p>
          <a:p>
            <a:pPr lvl="1"/>
            <a:r>
              <a:rPr kumimoji="true" lang="en-US" altLang="zh-CN" b="true" dirty="false"/>
              <a:t>System</a:t>
            </a:r>
            <a:endParaRPr/>
          </a:p>
          <a:p>
            <a:pPr lvl="2"/>
            <a:r>
              <a:rPr kumimoji="true" lang="en-US" altLang="zh-CN" dirty="false"/>
              <a:t>Arch, Network, OS, DB, Para.&amp;</a:t>
            </a:r>
            <a:r>
              <a:rPr kumimoji="true" lang="en-US" altLang="zh-CN" dirty="false" err="true"/>
              <a:t>Dist</a:t>
            </a:r>
            <a:r>
              <a:rPr kumimoji="true" lang="en-US" altLang="zh-CN" dirty="false"/>
              <a:t>. </a:t>
            </a:r>
            <a:endParaRPr/>
          </a:p>
          <a:p>
            <a:pPr lvl="1"/>
            <a:r>
              <a:rPr kumimoji="true" lang="en-US" altLang="zh-CN" b="true" dirty="false"/>
              <a:t>AI</a:t>
            </a:r>
            <a:endParaRPr/>
          </a:p>
          <a:p>
            <a:pPr lvl="2"/>
            <a:r>
              <a:rPr kumimoji="true" lang="en-US" altLang="zh-CN" dirty="false"/>
              <a:t>NLP, CV, Robots, ...</a:t>
            </a:r>
            <a:endParaRPr/>
          </a:p>
          <a:p>
            <a:pPr lvl="1"/>
            <a:r>
              <a:rPr kumimoji="true" lang="en-US" altLang="zh-CN" dirty="false"/>
              <a:t>PL (+Compiler)</a:t>
            </a:r>
            <a:endParaRPr/>
          </a:p>
          <a:p>
            <a:pPr lvl="1"/>
            <a:r>
              <a:rPr kumimoji="true" lang="en-US" altLang="zh-CN" dirty="false"/>
              <a:t>Theory</a:t>
            </a:r>
            <a:endParaRPr kumimoji="true" lang="zh-CN" altLang="en-US" dirty="false"/>
          </a:p>
        </p:txBody>
      </p:sp>
      <p:sp>
        <p:nvSpPr>
          <p:cNvPr id="202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51</a:t>
            </a:fld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示  描述已自动生成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1447800" y="477883"/>
            <a:ext cx="7467600" cy="6347460"/>
          </a:xfrm>
          <a:prstGeom prst="rect">
            <a:avLst/>
          </a:prstGeom>
        </p:spPr>
      </p:pic>
      <p:sp>
        <p:nvSpPr>
          <p:cNvPr id="205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52</a:t>
            </a:fld>
            <a:endParaRPr lang="en-US" altLang="zh-CN"/>
          </a:p>
        </p:txBody>
      </p:sp>
      <p:sp>
        <p:nvSpPr>
          <p:cNvPr id="20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计算机领域的巨大变化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>
  <p:cSld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Nonlocal Jump</a:t>
            </a:r>
            <a:endParaRPr kumimoji="true" lang="zh-CN" altLang="en-US" dirty="false"/>
          </a:p>
        </p:txBody>
      </p:sp>
      <p:sp>
        <p:nvSpPr>
          <p:cNvPr id="20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en-US" altLang="zh-CN" dirty="false" err="true"/>
              <a:t>Setjmp</a:t>
            </a:r>
            <a:r>
              <a:rPr kumimoji="true" lang="en-US" altLang="zh-CN" dirty="false"/>
              <a:t>:</a:t>
            </a:r>
            <a:endParaRPr/>
          </a:p>
          <a:p>
            <a:pPr lvl="1"/>
            <a:r>
              <a:rPr kumimoji="true" lang="zh-CN" altLang="en-US" dirty="false"/>
              <a:t>调用一次，返回多次</a:t>
            </a:r>
            <a:endParaRPr kumimoji="true" lang="en-US" altLang="zh-CN" dirty="false"/>
          </a:p>
          <a:p>
            <a:pPr/>
            <a:endParaRPr kumimoji="true" lang="en-US" altLang="zh-CN" dirty="false"/>
          </a:p>
          <a:p>
            <a:pPr/>
            <a:r>
              <a:rPr kumimoji="true" lang="en-US" altLang="zh-CN" dirty="false" err="true"/>
              <a:t>Longjmp</a:t>
            </a:r>
            <a:r>
              <a:rPr kumimoji="true" lang="en-US" altLang="zh-CN" dirty="false"/>
              <a:t>:</a:t>
            </a:r>
            <a:endParaRPr/>
          </a:p>
          <a:p>
            <a:pPr lvl="1"/>
            <a:r>
              <a:rPr kumimoji="true" lang="zh-CN" altLang="en-US" dirty="false"/>
              <a:t>调用一次，从不返回</a:t>
            </a:r>
            <a:endParaRPr/>
          </a:p>
        </p:txBody>
      </p:sp>
      <p:sp>
        <p:nvSpPr>
          <p:cNvPr id="210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6</a:t>
            </a:fld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>
  <p:cSld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1"/>
              </a:spcBef>
              <a:buFontTx/>
              <a:buNone/>
            </a:pPr>
            <a:fld id="{C263A3BE-2BE6-6043-A3E1-AE0DA7467B79}" type="slidenum">
              <a:rPr lang="zh-CN" altLang="en-US" sz="1400">
                <a:latin typeface="Times New Roman" charset="0"/>
                <a:ea typeface="宋体" charset="-122"/>
              </a:rPr>
              <a:t>7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213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 dirty="false">
                <a:ea typeface="宋体" charset="-122"/>
              </a:rPr>
              <a:t>微观层面的操作</a:t>
            </a:r>
            <a:endParaRPr lang="en-US" altLang="zh-CN" dirty="false">
              <a:ea typeface="宋体" charset="-122"/>
            </a:endParaRPr>
          </a:p>
        </p:txBody>
      </p:sp>
      <p:sp>
        <p:nvSpPr>
          <p:cNvPr id="214" name="Rectangle 3"/>
          <p:cNvSpPr>
            <a:spLocks noGrp="true" noChangeArrowheads="true"/>
          </p:cNvSpPr>
          <p:nvPr>
            <p:ph type="body" idx="1"/>
          </p:nvPr>
        </p:nvSpPr>
        <p:spPr>
          <a:xfrm>
            <a:off x="457200" y="1600200"/>
            <a:ext cx="7924800" cy="4419600"/>
          </a:xfrm>
        </p:spPr>
        <p:txBody>
          <a:bodyPr/>
          <a:lstStyle/>
          <a:p>
            <a:pPr>
              <a:defRPr/>
            </a:pPr>
            <a:r>
              <a:rPr lang="en-US" altLang="zh-CN" dirty="false">
                <a:ea typeface="宋体" pitchFamily="2" charset="-122"/>
              </a:rPr>
              <a:t>Nonlocal jumps are provided by </a:t>
            </a:r>
            <a:endParaRPr/>
          </a:p>
          <a:p>
            <a:pPr lvl="1">
              <a:defRPr/>
            </a:pPr>
            <a:r>
              <a:rPr lang="en-US" altLang="zh-CN" dirty="false">
                <a:ea typeface="宋体" pitchFamily="2" charset="-122"/>
              </a:rPr>
              <a:t>the </a:t>
            </a:r>
            <a:r>
              <a:rPr lang="en-US" altLang="zh-CN" b="true" dirty="false" err="true">
                <a:latin typeface="Courier New" pitchFamily="49" charset="0"/>
                <a:ea typeface="宋体" pitchFamily="2" charset="-122"/>
                <a:cs typeface="Courier New" pitchFamily="49" charset="0"/>
              </a:rPr>
              <a:t>setjmp</a:t>
            </a:r>
            <a:r>
              <a:rPr lang="en-US" altLang="zh-CN" dirty="false">
                <a:latin typeface="Courier" charset="0"/>
                <a:ea typeface="宋体" pitchFamily="2" charset="-122"/>
              </a:rPr>
              <a:t> </a:t>
            </a:r>
            <a:r>
              <a:rPr lang="en-US" altLang="zh-CN" b="true" dirty="false">
                <a:latin typeface="Courier New" pitchFamily="49" charset="0"/>
                <a:ea typeface="宋体" pitchFamily="2" charset="-122"/>
                <a:cs typeface="Courier New" pitchFamily="49" charset="0"/>
              </a:rPr>
              <a:t>function</a:t>
            </a:r>
            <a:endParaRPr/>
          </a:p>
          <a:p>
            <a:pPr lvl="2">
              <a:defRPr/>
            </a:pPr>
            <a:r>
              <a:rPr lang="en-US" altLang="zh-CN" dirty="false">
                <a:ea typeface="宋体" pitchFamily="2" charset="-122"/>
              </a:rPr>
              <a:t>Saves the current stack context in the </a:t>
            </a:r>
            <a:r>
              <a:rPr lang="en-US" altLang="zh-CN" sz="2400" b="true" dirty="false" err="true">
                <a:latin typeface="Courier New" pitchFamily="49" charset="0"/>
                <a:ea typeface="宋体" pitchFamily="2" charset="-122"/>
                <a:cs typeface="Courier New" pitchFamily="49" charset="0"/>
              </a:rPr>
              <a:t>env</a:t>
            </a:r>
            <a:r>
              <a:rPr lang="en-US" altLang="zh-CN" dirty="false">
                <a:latin typeface="Courier" charset="0"/>
                <a:ea typeface="宋体" pitchFamily="2" charset="-122"/>
              </a:rPr>
              <a:t> </a:t>
            </a:r>
            <a:r>
              <a:rPr lang="en-US" altLang="zh-CN" dirty="false">
                <a:ea typeface="宋体" pitchFamily="2" charset="-122"/>
              </a:rPr>
              <a:t>buffer, for later use by </a:t>
            </a:r>
            <a:r>
              <a:rPr lang="en-US" altLang="zh-CN" sz="2400" b="true" dirty="false" err="true">
                <a:latin typeface="Courier New" pitchFamily="49" charset="0"/>
                <a:ea typeface="宋体" pitchFamily="2" charset="-122"/>
                <a:cs typeface="Courier New" pitchFamily="49" charset="0"/>
              </a:rPr>
              <a:t>longjmp</a:t>
            </a:r>
            <a:r>
              <a:rPr lang="en-US" altLang="zh-CN" dirty="false">
                <a:latin typeface="+mj-lt"/>
                <a:ea typeface="宋体" pitchFamily="2" charset="-122"/>
              </a:rPr>
              <a:t>, </a:t>
            </a:r>
            <a:r>
              <a:rPr lang="en-US" altLang="zh-CN" dirty="false">
                <a:ea typeface="宋体" pitchFamily="2" charset="-122"/>
              </a:rPr>
              <a:t>returns 0</a:t>
            </a:r>
            <a:endParaRPr/>
          </a:p>
          <a:p>
            <a:pPr lvl="1">
              <a:defRPr/>
            </a:pPr>
            <a:r>
              <a:rPr lang="en-US" altLang="zh-CN" sz="2000" dirty="false">
                <a:ea typeface="宋体" pitchFamily="2" charset="-122"/>
              </a:rPr>
              <a:t>the</a:t>
            </a:r>
            <a:r>
              <a:rPr lang="en-US" altLang="zh-CN" dirty="false">
                <a:latin typeface="Courier" charset="0"/>
                <a:ea typeface="宋体" pitchFamily="2" charset="-122"/>
              </a:rPr>
              <a:t> </a:t>
            </a:r>
            <a:r>
              <a:rPr lang="en-US" altLang="zh-CN" b="true" dirty="false" err="true">
                <a:latin typeface="Courier New" pitchFamily="49" charset="0"/>
                <a:ea typeface="宋体" pitchFamily="2" charset="-122"/>
                <a:cs typeface="Courier New" pitchFamily="49" charset="0"/>
              </a:rPr>
              <a:t>longjmp</a:t>
            </a:r>
            <a:r>
              <a:rPr lang="en-US" altLang="zh-CN" dirty="false">
                <a:latin typeface="Courier" charset="0"/>
                <a:ea typeface="宋体" pitchFamily="2" charset="-122"/>
              </a:rPr>
              <a:t> </a:t>
            </a:r>
            <a:r>
              <a:rPr lang="en-US" altLang="zh-CN" dirty="false">
                <a:ea typeface="宋体" pitchFamily="2" charset="-122"/>
              </a:rPr>
              <a:t>function</a:t>
            </a:r>
            <a:endParaRPr/>
          </a:p>
          <a:p>
            <a:pPr lvl="2">
              <a:defRPr/>
            </a:pPr>
            <a:r>
              <a:rPr lang="en-US" altLang="zh-CN" dirty="false">
                <a:solidFill>
                  <a:srgbClr val="FF0000"/>
                </a:solidFill>
                <a:ea typeface="宋体" pitchFamily="2" charset="-122"/>
              </a:rPr>
              <a:t>restores the stack </a:t>
            </a:r>
            <a:r>
              <a:rPr lang="en-US" altLang="zh-CN" dirty="false">
                <a:ea typeface="宋体" pitchFamily="2" charset="-122"/>
              </a:rPr>
              <a:t>context from the </a:t>
            </a:r>
            <a:r>
              <a:rPr lang="en-US" altLang="zh-CN" sz="2400" b="true" dirty="false" err="true">
                <a:latin typeface="Courier New" pitchFamily="49" charset="0"/>
                <a:ea typeface="宋体" pitchFamily="2" charset="-122"/>
                <a:cs typeface="Courier New" pitchFamily="49" charset="0"/>
              </a:rPr>
              <a:t>env</a:t>
            </a:r>
            <a:r>
              <a:rPr lang="en-US" altLang="zh-CN" dirty="false">
                <a:latin typeface="Courier" charset="0"/>
                <a:ea typeface="宋体" pitchFamily="2" charset="-122"/>
              </a:rPr>
              <a:t> </a:t>
            </a:r>
            <a:r>
              <a:rPr lang="en-US" altLang="zh-CN" dirty="false">
                <a:ea typeface="宋体" pitchFamily="2" charset="-122"/>
              </a:rPr>
              <a:t>buffer</a:t>
            </a:r>
            <a:endParaRPr/>
          </a:p>
          <a:p>
            <a:pPr lvl="2">
              <a:defRPr/>
            </a:pPr>
            <a:r>
              <a:rPr lang="en-US" altLang="zh-CN" dirty="false">
                <a:ea typeface="宋体" pitchFamily="2" charset="-122"/>
              </a:rPr>
              <a:t>triggers a return from the most recent </a:t>
            </a:r>
            <a:r>
              <a:rPr lang="en-US" altLang="zh-CN" sz="2400" b="true" dirty="false" err="true">
                <a:latin typeface="Courier New" pitchFamily="49" charset="0"/>
                <a:ea typeface="宋体" pitchFamily="2" charset="-122"/>
                <a:cs typeface="Courier New" pitchFamily="49" charset="0"/>
              </a:rPr>
              <a:t>setjmp</a:t>
            </a:r>
            <a:r>
              <a:rPr lang="en-US" altLang="zh-CN" dirty="false">
                <a:latin typeface="Courier" charset="0"/>
                <a:ea typeface="宋体" pitchFamily="2" charset="-122"/>
              </a:rPr>
              <a:t> </a:t>
            </a:r>
            <a:r>
              <a:rPr lang="en-US" altLang="zh-CN" dirty="false">
                <a:ea typeface="宋体" pitchFamily="2" charset="-122"/>
              </a:rPr>
              <a:t>call that initialized </a:t>
            </a:r>
            <a:r>
              <a:rPr lang="en-US" altLang="zh-CN" sz="2400" b="true" dirty="false" err="true">
                <a:latin typeface="Courier New" pitchFamily="49" charset="0"/>
                <a:ea typeface="宋体" pitchFamily="2" charset="-122"/>
                <a:cs typeface="Courier New" pitchFamily="49" charset="0"/>
              </a:rPr>
              <a:t>env</a:t>
            </a:r>
            <a:endParaRPr lang="en-US" altLang="zh-CN" sz="2400" b="true" dirty="false">
              <a:latin typeface="Courier New" pitchFamily="49" charset="0"/>
              <a:ea typeface="宋体" pitchFamily="2" charset="-122"/>
              <a:cs typeface="Courier New" pitchFamily="49" charset="0"/>
            </a:endParaRPr>
          </a:p>
          <a:p>
            <a:pPr lvl="2">
              <a:defRPr/>
            </a:pPr>
            <a:r>
              <a:rPr lang="en-US" altLang="zh-CN" dirty="false">
                <a:ea typeface="宋体" pitchFamily="2" charset="-122"/>
              </a:rPr>
              <a:t>The </a:t>
            </a:r>
            <a:r>
              <a:rPr lang="en-US" altLang="zh-CN" sz="2400" b="true" dirty="false" err="true">
                <a:latin typeface="Courier New" pitchFamily="49" charset="0"/>
                <a:ea typeface="宋体" pitchFamily="2" charset="-122"/>
                <a:cs typeface="Courier New" pitchFamily="49" charset="0"/>
              </a:rPr>
              <a:t>setjmp</a:t>
            </a:r>
            <a:r>
              <a:rPr lang="en-US" altLang="zh-CN" dirty="false">
                <a:latin typeface="Courier" charset="0"/>
                <a:ea typeface="宋体" pitchFamily="2" charset="-122"/>
              </a:rPr>
              <a:t> </a:t>
            </a:r>
            <a:r>
              <a:rPr lang="en-US" altLang="zh-CN" dirty="false">
                <a:ea typeface="宋体" pitchFamily="2" charset="-122"/>
              </a:rPr>
              <a:t>then returns with the nonzero return value </a:t>
            </a:r>
            <a:r>
              <a:rPr lang="en-US" altLang="zh-CN" sz="2400" b="true" dirty="false" err="true">
                <a:latin typeface="Courier New" pitchFamily="49" charset="0"/>
                <a:ea typeface="宋体" pitchFamily="2" charset="-122"/>
                <a:cs typeface="Courier New" pitchFamily="49" charset="0"/>
              </a:rPr>
              <a:t>retval</a:t>
            </a:r>
            <a:r>
              <a:rPr lang="en-US" altLang="zh-CN" dirty="false">
                <a:ea typeface="宋体" pitchFamily="2" charset="-122"/>
              </a:rPr>
              <a:t>.</a:t>
            </a:r>
            <a:endParaRPr lang="zh-CN" altLang="en-US" dirty="false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>
  <p:cSld>
    <p:spTree>
      <p:nvGrpSpPr>
        <p:cNvPr id="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 dirty="false">
                <a:ea typeface="宋体" charset="-122"/>
              </a:rPr>
              <a:t>微观层面的操作</a:t>
            </a:r>
            <a:endParaRPr kumimoji="true" lang="zh-CN" altLang="en-US" dirty="false"/>
          </a:p>
        </p:txBody>
      </p:sp>
      <p:sp>
        <p:nvSpPr>
          <p:cNvPr id="217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实际上是要修改</a:t>
            </a:r>
            <a:r>
              <a:rPr kumimoji="true" lang="en-US" altLang="zh-CN" dirty="false"/>
              <a:t>Stack</a:t>
            </a:r>
            <a:r>
              <a:rPr kumimoji="true" lang="zh-CN" altLang="en-US" dirty="false"/>
              <a:t>的状态，恢复到</a:t>
            </a:r>
            <a:r>
              <a:rPr kumimoji="true" lang="en-US" altLang="zh-CN" dirty="false" err="true"/>
              <a:t>setjmp</a:t>
            </a:r>
            <a:r>
              <a:rPr kumimoji="true" lang="zh-CN" altLang="en-US" dirty="false"/>
              <a:t>调用时</a:t>
            </a:r>
            <a:r>
              <a:rPr kumimoji="true" lang="en-US" altLang="zh-CN" dirty="false"/>
              <a:t>stack</a:t>
            </a:r>
            <a:r>
              <a:rPr kumimoji="true" lang="zh-CN" altLang="en-US" dirty="false"/>
              <a:t>的状态</a:t>
            </a:r>
            <a:endParaRPr kumimoji="true" lang="en-US" altLang="zh-CN" dirty="false"/>
          </a:p>
          <a:p>
            <a:pPr/>
            <a:endParaRPr kumimoji="true" lang="zh-CN" altLang="en-US" dirty="false"/>
          </a:p>
        </p:txBody>
      </p:sp>
      <p:sp>
        <p:nvSpPr>
          <p:cNvPr id="218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8</a:t>
            </a:fld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>
  <p:cSld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用途</a:t>
            </a:r>
            <a:endParaRPr/>
          </a:p>
        </p:txBody>
      </p:sp>
      <p:sp>
        <p:nvSpPr>
          <p:cNvPr id="22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dirty="false" err="true"/>
              <a:t>setjmp</a:t>
            </a:r>
            <a:r>
              <a:rPr lang="en-US" altLang="zh-CN" dirty="false"/>
              <a:t> </a:t>
            </a:r>
            <a:r>
              <a:rPr lang="zh-CN" altLang="en-US" dirty="false"/>
              <a:t>是 </a:t>
            </a:r>
            <a:r>
              <a:rPr lang="en-US" altLang="zh-CN" dirty="false"/>
              <a:t>C </a:t>
            </a:r>
            <a:r>
              <a:rPr lang="zh-CN" altLang="en-US" dirty="false"/>
              <a:t>语言解决 </a:t>
            </a:r>
            <a:r>
              <a:rPr lang="en-US" altLang="zh-CN" dirty="false"/>
              <a:t>exception </a:t>
            </a:r>
            <a:r>
              <a:rPr lang="zh-CN" altLang="en-US" dirty="false"/>
              <a:t>的标准方案</a:t>
            </a:r>
            <a:endParaRPr lang="en-US" altLang="zh-CN" dirty="false"/>
          </a:p>
          <a:p>
            <a:pPr lvl="1"/>
            <a:r>
              <a:rPr kumimoji="true" lang="en-US" altLang="zh-CN" dirty="false" err="true"/>
              <a:t>Longjmp</a:t>
            </a:r>
            <a:r>
              <a:rPr kumimoji="true" lang="zh-CN" altLang="en-US" dirty="false"/>
              <a:t>实质上相当于抛出异常；</a:t>
            </a:r>
            <a:endParaRPr kumimoji="true" lang="en-US" altLang="zh-CN" dirty="false"/>
          </a:p>
          <a:p>
            <a:pPr lvl="1"/>
            <a:r>
              <a:rPr lang="en-US" altLang="zh-CN" dirty="false" err="true"/>
              <a:t>setjmp</a:t>
            </a:r>
            <a:r>
              <a:rPr lang="en-US" altLang="zh-CN" dirty="false"/>
              <a:t>/</a:t>
            </a:r>
            <a:r>
              <a:rPr lang="en-US" altLang="zh-CN" dirty="false" err="true"/>
              <a:t>longjmp</a:t>
            </a:r>
            <a:r>
              <a:rPr lang="en-US" altLang="zh-CN" dirty="false"/>
              <a:t> </a:t>
            </a:r>
            <a:r>
              <a:rPr lang="zh-CN" altLang="en-US" dirty="false"/>
              <a:t>实际上是完成的另一种调用返回的模型。</a:t>
            </a:r>
            <a:r>
              <a:rPr lang="en-US" altLang="zh-CN" dirty="false" err="true"/>
              <a:t>setjmp</a:t>
            </a:r>
            <a:r>
              <a:rPr lang="en-US" altLang="zh-CN" dirty="false"/>
              <a:t> </a:t>
            </a:r>
            <a:r>
              <a:rPr lang="zh-CN" altLang="en-US" dirty="false"/>
              <a:t>相当于 </a:t>
            </a:r>
            <a:r>
              <a:rPr lang="en-US" altLang="zh-CN" dirty="false"/>
              <a:t>call </a:t>
            </a:r>
            <a:r>
              <a:rPr lang="zh-CN" altLang="en-US" dirty="false"/>
              <a:t>，</a:t>
            </a:r>
            <a:r>
              <a:rPr lang="en-US" altLang="zh-CN" dirty="false" err="true"/>
              <a:t>longjmp</a:t>
            </a:r>
            <a:r>
              <a:rPr lang="en-US" altLang="zh-CN" dirty="false"/>
              <a:t> </a:t>
            </a:r>
            <a:r>
              <a:rPr lang="zh-CN" altLang="en-US" dirty="false"/>
              <a:t>则是 </a:t>
            </a:r>
            <a:r>
              <a:rPr lang="en-US" altLang="zh-CN" dirty="false"/>
              <a:t>return</a:t>
            </a:r>
            <a:endParaRPr kumimoji="true" lang="zh-CN" altLang="en-US" dirty="false"/>
          </a:p>
        </p:txBody>
      </p:sp>
      <p:sp>
        <p:nvSpPr>
          <p:cNvPr id="222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0C1E7-882C-B144-B98E-7DCF290C58DE}" type="slidenum">
              <a:rPr lang="zh-CN" altLang="en-US" smtClean="false"/>
              <a:t>9</a:t>
            </a:fld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cfp99">
  <a:themeElements>
    <a:clrScheme name="icfp99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icfp99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2025-05-08T21:59:33Z</dcterms:created>
  <dcterms:modified xsi:type="dcterms:W3CDTF">2025-05-08T21:59:33Z</dcterms:modified>
</cp:coreProperties>
</file>